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60"/>
  </p:notesMasterIdLst>
  <p:sldIdLst>
    <p:sldId id="256" r:id="rId2"/>
    <p:sldId id="258" r:id="rId3"/>
    <p:sldId id="259" r:id="rId4"/>
    <p:sldId id="260" r:id="rId5"/>
    <p:sldId id="261" r:id="rId6"/>
    <p:sldId id="265" r:id="rId7"/>
    <p:sldId id="313" r:id="rId8"/>
    <p:sldId id="272" r:id="rId9"/>
    <p:sldId id="262" r:id="rId10"/>
    <p:sldId id="321" r:id="rId11"/>
    <p:sldId id="315" r:id="rId12"/>
    <p:sldId id="316" r:id="rId13"/>
    <p:sldId id="317" r:id="rId14"/>
    <p:sldId id="318" r:id="rId15"/>
    <p:sldId id="319" r:id="rId16"/>
    <p:sldId id="320" r:id="rId17"/>
    <p:sldId id="322" r:id="rId18"/>
    <p:sldId id="263" r:id="rId19"/>
    <p:sldId id="270" r:id="rId20"/>
    <p:sldId id="266" r:id="rId21"/>
    <p:sldId id="324" r:id="rId22"/>
    <p:sldId id="325" r:id="rId23"/>
    <p:sldId id="326" r:id="rId24"/>
    <p:sldId id="327" r:id="rId25"/>
    <p:sldId id="328" r:id="rId26"/>
    <p:sldId id="329" r:id="rId27"/>
    <p:sldId id="330" r:id="rId28"/>
    <p:sldId id="331" r:id="rId29"/>
    <p:sldId id="332" r:id="rId30"/>
    <p:sldId id="333" r:id="rId31"/>
    <p:sldId id="334" r:id="rId32"/>
    <p:sldId id="336" r:id="rId33"/>
    <p:sldId id="337" r:id="rId34"/>
    <p:sldId id="338" r:id="rId35"/>
    <p:sldId id="339" r:id="rId36"/>
    <p:sldId id="341" r:id="rId37"/>
    <p:sldId id="340" r:id="rId38"/>
    <p:sldId id="343" r:id="rId39"/>
    <p:sldId id="342" r:id="rId40"/>
    <p:sldId id="345" r:id="rId41"/>
    <p:sldId id="344" r:id="rId42"/>
    <p:sldId id="346" r:id="rId43"/>
    <p:sldId id="335" r:id="rId44"/>
    <p:sldId id="273" r:id="rId45"/>
    <p:sldId id="347" r:id="rId46"/>
    <p:sldId id="348" r:id="rId47"/>
    <p:sldId id="349" r:id="rId48"/>
    <p:sldId id="350" r:id="rId49"/>
    <p:sldId id="352" r:id="rId50"/>
    <p:sldId id="351" r:id="rId51"/>
    <p:sldId id="355" r:id="rId52"/>
    <p:sldId id="353" r:id="rId53"/>
    <p:sldId id="323" r:id="rId54"/>
    <p:sldId id="354" r:id="rId55"/>
    <p:sldId id="356" r:id="rId56"/>
    <p:sldId id="264" r:id="rId57"/>
    <p:sldId id="358" r:id="rId58"/>
    <p:sldId id="359" r:id="rId59"/>
  </p:sldIdLst>
  <p:sldSz cx="9144000" cy="5143500" type="screen16x9"/>
  <p:notesSz cx="6858000" cy="9144000"/>
  <p:embeddedFontLst>
    <p:embeddedFont>
      <p:font typeface="Bebas Neue" panose="020B0606020202050201" pitchFamily="34" charset="0"/>
      <p:regular r:id="rId61"/>
    </p:embeddedFont>
    <p:embeddedFont>
      <p:font typeface="Consolas" panose="020B0609020204030204" pitchFamily="49" charset="0"/>
      <p:regular r:id="rId62"/>
      <p:bold r:id="rId63"/>
      <p:italic r:id="rId64"/>
      <p:boldItalic r:id="rId65"/>
    </p:embeddedFont>
    <p:embeddedFont>
      <p:font typeface="Cormorant Garamond Medium" panose="020B0604020202020204" charset="0"/>
      <p:regular r:id="rId66"/>
      <p:bold r:id="rId67"/>
      <p:italic r:id="rId68"/>
      <p:boldItalic r:id="rId69"/>
    </p:embeddedFont>
    <p:embeddedFont>
      <p:font typeface="Cormorant Garamond SemiBold" panose="020B0604020202020204" charset="0"/>
      <p:regular r:id="rId70"/>
      <p:bold r:id="rId71"/>
      <p:italic r:id="rId72"/>
      <p:boldItalic r:id="rId73"/>
    </p:embeddedFont>
    <p:embeddedFont>
      <p:font typeface="Nunito Light" pitchFamily="2" charset="0"/>
      <p:regular r:id="rId74"/>
      <p:italic r:id="rId75"/>
    </p:embeddedFont>
    <p:embeddedFont>
      <p:font typeface="Spectral" panose="020B060402020202020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LinhChi" id="{11282D67-DB70-4B37-990D-74EE321C4D8C}">
          <p14:sldIdLst>
            <p14:sldId id="256"/>
            <p14:sldId id="258"/>
            <p14:sldId id="259"/>
            <p14:sldId id="260"/>
            <p14:sldId id="261"/>
            <p14:sldId id="265"/>
            <p14:sldId id="313"/>
            <p14:sldId id="272"/>
            <p14:sldId id="262"/>
            <p14:sldId id="321"/>
            <p14:sldId id="315"/>
            <p14:sldId id="316"/>
            <p14:sldId id="317"/>
            <p14:sldId id="318"/>
            <p14:sldId id="319"/>
            <p14:sldId id="320"/>
            <p14:sldId id="322"/>
            <p14:sldId id="263"/>
            <p14:sldId id="270"/>
            <p14:sldId id="266"/>
            <p14:sldId id="324"/>
            <p14:sldId id="325"/>
            <p14:sldId id="326"/>
            <p14:sldId id="327"/>
            <p14:sldId id="328"/>
            <p14:sldId id="329"/>
            <p14:sldId id="330"/>
            <p14:sldId id="331"/>
            <p14:sldId id="332"/>
            <p14:sldId id="333"/>
            <p14:sldId id="334"/>
            <p14:sldId id="336"/>
          </p14:sldIdLst>
        </p14:section>
        <p14:section name="Tnhu" id="{C147F409-17D8-43AC-91EC-C3CD874F64F8}">
          <p14:sldIdLst>
            <p14:sldId id="337"/>
            <p14:sldId id="338"/>
            <p14:sldId id="339"/>
            <p14:sldId id="341"/>
            <p14:sldId id="340"/>
            <p14:sldId id="343"/>
            <p14:sldId id="342"/>
            <p14:sldId id="345"/>
            <p14:sldId id="344"/>
            <p14:sldId id="346"/>
            <p14:sldId id="335"/>
            <p14:sldId id="273"/>
            <p14:sldId id="347"/>
            <p14:sldId id="348"/>
            <p14:sldId id="349"/>
            <p14:sldId id="350"/>
            <p14:sldId id="352"/>
            <p14:sldId id="351"/>
            <p14:sldId id="355"/>
            <p14:sldId id="353"/>
            <p14:sldId id="323"/>
            <p14:sldId id="354"/>
            <p14:sldId id="356"/>
            <p14:sldId id="264"/>
            <p14:sldId id="358"/>
            <p14:sldId id="359"/>
          </p14:sldIdLst>
        </p14:section>
      </p14:sectionLst>
    </p:ext>
    <p:ext uri="{EFAFB233-063F-42B5-8137-9DF3F51BA10A}">
      <p15:sldGuideLst xmlns:p15="http://schemas.microsoft.com/office/powerpoint/2012/main">
        <p15:guide id="1" orient="horz" pos="2255"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D2ED08-CFF7-3595-4B0D-C1D0AA57CED4}" v="333" dt="2023-04-12T04:43:17.267"/>
    <p1510:client id="{659E4757-28AD-3862-6DB0-ABB133AC36C4}" v="2227" dt="2023-04-12T04:43:34.936"/>
    <p1510:client id="{CEDA1D4E-CC5B-1759-2C0A-2A1CD84C4E50}" v="375" dt="2023-04-12T02:48:29.787"/>
    <p1510:client id="{E201B840-F034-8F33-A24C-BB73939E529A}" v="234" dt="2023-04-12T04:15:02.420"/>
  </p1510:revLst>
</p1510:revInfo>
</file>

<file path=ppt/tableStyles.xml><?xml version="1.0" encoding="utf-8"?>
<a:tblStyleLst xmlns:a="http://schemas.openxmlformats.org/drawingml/2006/main" def="{6058CAE5-57D3-451E-8415-BF6B0692E8D0}">
  <a:tblStyle styleId="{6058CAE5-57D3-451E-8415-BF6B0692E8D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225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18a6db23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18a6db23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1935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eba1a568b6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eba1a568b6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680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ba1a568b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ba1a568b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ba1a568b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ba1a568b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992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8309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413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fd100d434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1fd100d434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540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5455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18a6db239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18a6db239b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ba1a568b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ba1a568b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0160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52866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896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fd100d434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1fd100d434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178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fd100d434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1fd100d434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5321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ba1a568b6_0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ba1a568b6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9991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925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fd100d434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1fd100d434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48074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eba1a568b6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eba1a568b6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9548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18c21d9f8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18c21d9f8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2913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18a6db266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18a6db266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eba1a568b6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eba1a568b6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eba1a568b6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eba1a568b6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107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218c21d9f88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218c21d9f88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846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075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fd100d434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1fd100d434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9263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176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fd100d434_1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1fd100d434_1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0607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eba1a568b6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eba1a568b6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462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ed9256fe6f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ed9256fe6f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eba1a568b6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eba1a568b6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6696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18c21d9f8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218c21d9f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1fd100d43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1fd100d434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330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ee59bd2143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ee59bd2143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eba1a568b6_0_3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eba1a568b6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eba1a568b6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eba1a568b6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8122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eba1a568b6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eba1a568b6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4374f7c220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4374f7c220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96950" y="1215300"/>
            <a:ext cx="6350100" cy="23922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397025" y="3728200"/>
            <a:ext cx="6350100" cy="4032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5788675" y="2430188"/>
            <a:ext cx="2386200" cy="152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0" name="Google Shape;100;p15"/>
          <p:cNvSpPr txBox="1">
            <a:spLocks noGrp="1"/>
          </p:cNvSpPr>
          <p:nvPr>
            <p:ph type="title" idx="2" hasCustomPrompt="1"/>
          </p:nvPr>
        </p:nvSpPr>
        <p:spPr>
          <a:xfrm>
            <a:off x="6464725" y="1483288"/>
            <a:ext cx="1034100" cy="8259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1" name="Google Shape;101;p15"/>
          <p:cNvSpPr txBox="1">
            <a:spLocks noGrp="1"/>
          </p:cNvSpPr>
          <p:nvPr>
            <p:ph type="subTitle" idx="1"/>
          </p:nvPr>
        </p:nvSpPr>
        <p:spPr>
          <a:xfrm>
            <a:off x="5788675" y="3957113"/>
            <a:ext cx="2386200" cy="65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2330400" y="3349300"/>
            <a:ext cx="44832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4" name="Google Shape;104;p16"/>
          <p:cNvSpPr txBox="1">
            <a:spLocks noGrp="1"/>
          </p:cNvSpPr>
          <p:nvPr>
            <p:ph type="title" idx="2" hasCustomPrompt="1"/>
          </p:nvPr>
        </p:nvSpPr>
        <p:spPr>
          <a:xfrm>
            <a:off x="4054950" y="2430925"/>
            <a:ext cx="1034100" cy="7341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 name="Google Shape;105;p16"/>
          <p:cNvSpPr txBox="1">
            <a:spLocks noGrp="1"/>
          </p:cNvSpPr>
          <p:nvPr>
            <p:ph type="subTitle" idx="1"/>
          </p:nvPr>
        </p:nvSpPr>
        <p:spPr>
          <a:xfrm>
            <a:off x="2330400" y="4199525"/>
            <a:ext cx="4483200" cy="4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1445250" y="2425275"/>
            <a:ext cx="2406300" cy="151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8" name="Google Shape;108;p17"/>
          <p:cNvSpPr txBox="1">
            <a:spLocks noGrp="1"/>
          </p:cNvSpPr>
          <p:nvPr>
            <p:ph type="title" idx="2" hasCustomPrompt="1"/>
          </p:nvPr>
        </p:nvSpPr>
        <p:spPr>
          <a:xfrm>
            <a:off x="2131350" y="1319375"/>
            <a:ext cx="1034100" cy="10542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9" name="Google Shape;109;p17"/>
          <p:cNvSpPr txBox="1">
            <a:spLocks noGrp="1"/>
          </p:cNvSpPr>
          <p:nvPr>
            <p:ph type="subTitle" idx="1"/>
          </p:nvPr>
        </p:nvSpPr>
        <p:spPr>
          <a:xfrm>
            <a:off x="1445250" y="3944825"/>
            <a:ext cx="2406300" cy="6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SECTION_HEADER_4">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4093080" y="2110000"/>
            <a:ext cx="22992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2" name="Google Shape;112;p18"/>
          <p:cNvSpPr txBox="1">
            <a:spLocks noGrp="1"/>
          </p:cNvSpPr>
          <p:nvPr>
            <p:ph type="title" idx="2" hasCustomPrompt="1"/>
          </p:nvPr>
        </p:nvSpPr>
        <p:spPr>
          <a:xfrm>
            <a:off x="2751600" y="2110000"/>
            <a:ext cx="1034100" cy="7863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3" name="Google Shape;113;p18"/>
          <p:cNvSpPr txBox="1">
            <a:spLocks noGrp="1"/>
          </p:cNvSpPr>
          <p:nvPr>
            <p:ph type="subTitle" idx="1"/>
          </p:nvPr>
        </p:nvSpPr>
        <p:spPr>
          <a:xfrm>
            <a:off x="4093200" y="2951800"/>
            <a:ext cx="2299200" cy="63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SECTION_HEADER_5">
    <p:spTree>
      <p:nvGrpSpPr>
        <p:cNvPr id="1" name="Shape 114"/>
        <p:cNvGrpSpPr/>
        <p:nvPr/>
      </p:nvGrpSpPr>
      <p:grpSpPr>
        <a:xfrm>
          <a:off x="0" y="0"/>
          <a:ext cx="0" cy="0"/>
          <a:chOff x="0" y="0"/>
          <a:chExt cx="0" cy="0"/>
        </a:xfrm>
      </p:grpSpPr>
      <p:sp>
        <p:nvSpPr>
          <p:cNvPr id="115" name="Google Shape;115;p19"/>
          <p:cNvSpPr txBox="1">
            <a:spLocks noGrp="1"/>
          </p:cNvSpPr>
          <p:nvPr>
            <p:ph type="title"/>
          </p:nvPr>
        </p:nvSpPr>
        <p:spPr>
          <a:xfrm>
            <a:off x="4528225" y="3355325"/>
            <a:ext cx="38898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6" name="Google Shape;116;p19"/>
          <p:cNvSpPr txBox="1">
            <a:spLocks noGrp="1"/>
          </p:cNvSpPr>
          <p:nvPr>
            <p:ph type="title" idx="2" hasCustomPrompt="1"/>
          </p:nvPr>
        </p:nvSpPr>
        <p:spPr>
          <a:xfrm>
            <a:off x="5956075" y="2313688"/>
            <a:ext cx="1034100" cy="10332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17" name="Google Shape;117;p19"/>
          <p:cNvSpPr txBox="1">
            <a:spLocks noGrp="1"/>
          </p:cNvSpPr>
          <p:nvPr>
            <p:ph type="subTitle" idx="1"/>
          </p:nvPr>
        </p:nvSpPr>
        <p:spPr>
          <a:xfrm>
            <a:off x="4528225" y="4197125"/>
            <a:ext cx="3889800" cy="41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8"/>
        <p:cNvGrpSpPr/>
        <p:nvPr/>
      </p:nvGrpSpPr>
      <p:grpSpPr>
        <a:xfrm>
          <a:off x="0" y="0"/>
          <a:ext cx="0" cy="0"/>
          <a:chOff x="0" y="0"/>
          <a:chExt cx="0" cy="0"/>
        </a:xfrm>
      </p:grpSpPr>
      <p:sp>
        <p:nvSpPr>
          <p:cNvPr id="119" name="Google Shape;11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0" name="Google Shape;120;p20"/>
          <p:cNvSpPr txBox="1">
            <a:spLocks noGrp="1"/>
          </p:cNvSpPr>
          <p:nvPr>
            <p:ph type="subTitle" idx="1"/>
          </p:nvPr>
        </p:nvSpPr>
        <p:spPr>
          <a:xfrm>
            <a:off x="4839544" y="3194327"/>
            <a:ext cx="26730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1" name="Google Shape;121;p20"/>
          <p:cNvSpPr txBox="1">
            <a:spLocks noGrp="1"/>
          </p:cNvSpPr>
          <p:nvPr>
            <p:ph type="subTitle" idx="2"/>
          </p:nvPr>
        </p:nvSpPr>
        <p:spPr>
          <a:xfrm>
            <a:off x="1631500" y="3194327"/>
            <a:ext cx="26730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2" name="Google Shape;122;p20"/>
          <p:cNvSpPr txBox="1">
            <a:spLocks noGrp="1"/>
          </p:cNvSpPr>
          <p:nvPr>
            <p:ph type="subTitle" idx="3"/>
          </p:nvPr>
        </p:nvSpPr>
        <p:spPr>
          <a:xfrm>
            <a:off x="4839546" y="2635425"/>
            <a:ext cx="26730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3" name="Google Shape;123;p20"/>
          <p:cNvSpPr txBox="1">
            <a:spLocks noGrp="1"/>
          </p:cNvSpPr>
          <p:nvPr>
            <p:ph type="subTitle" idx="4"/>
          </p:nvPr>
        </p:nvSpPr>
        <p:spPr>
          <a:xfrm>
            <a:off x="1631500" y="2635425"/>
            <a:ext cx="2673000" cy="558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4" name="Google Shape;124;p20"/>
          <p:cNvSpPr/>
          <p:nvPr/>
        </p:nvSpPr>
        <p:spPr>
          <a:xfrm rot="-5400000" flipH="1">
            <a:off x="8461275" y="1227100"/>
            <a:ext cx="983400" cy="9834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0"/>
          <p:cNvSpPr/>
          <p:nvPr/>
        </p:nvSpPr>
        <p:spPr>
          <a:xfrm rot="-5400000" flipH="1">
            <a:off x="-268800" y="3675175"/>
            <a:ext cx="988800" cy="988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p:nvPr/>
        </p:nvSpPr>
        <p:spPr>
          <a:xfrm>
            <a:off x="0" y="0"/>
            <a:ext cx="9144000" cy="35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20"/>
          <p:cNvGrpSpPr/>
          <p:nvPr/>
        </p:nvGrpSpPr>
        <p:grpSpPr>
          <a:xfrm>
            <a:off x="8535475" y="111200"/>
            <a:ext cx="284400" cy="137300"/>
            <a:chOff x="8535475" y="232250"/>
            <a:chExt cx="284400" cy="137300"/>
          </a:xfrm>
        </p:grpSpPr>
        <p:sp>
          <p:nvSpPr>
            <p:cNvPr id="128" name="Google Shape;128;p20"/>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_2">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 name="Google Shape;133;p21"/>
          <p:cNvSpPr txBox="1">
            <a:spLocks noGrp="1"/>
          </p:cNvSpPr>
          <p:nvPr>
            <p:ph type="subTitle" idx="1"/>
          </p:nvPr>
        </p:nvSpPr>
        <p:spPr>
          <a:xfrm>
            <a:off x="937700" y="31067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4" name="Google Shape;134;p21"/>
          <p:cNvSpPr txBox="1">
            <a:spLocks noGrp="1"/>
          </p:cNvSpPr>
          <p:nvPr>
            <p:ph type="subTitle" idx="2"/>
          </p:nvPr>
        </p:nvSpPr>
        <p:spPr>
          <a:xfrm>
            <a:off x="3484421" y="31067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21"/>
          <p:cNvSpPr txBox="1">
            <a:spLocks noGrp="1"/>
          </p:cNvSpPr>
          <p:nvPr>
            <p:ph type="subTitle" idx="3"/>
          </p:nvPr>
        </p:nvSpPr>
        <p:spPr>
          <a:xfrm>
            <a:off x="6031149" y="310672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6" name="Google Shape;136;p21"/>
          <p:cNvSpPr txBox="1">
            <a:spLocks noGrp="1"/>
          </p:cNvSpPr>
          <p:nvPr>
            <p:ph type="subTitle" idx="4"/>
          </p:nvPr>
        </p:nvSpPr>
        <p:spPr>
          <a:xfrm>
            <a:off x="937700" y="2676225"/>
            <a:ext cx="2175300" cy="43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7" name="Google Shape;137;p21"/>
          <p:cNvSpPr txBox="1">
            <a:spLocks noGrp="1"/>
          </p:cNvSpPr>
          <p:nvPr>
            <p:ph type="subTitle" idx="5"/>
          </p:nvPr>
        </p:nvSpPr>
        <p:spPr>
          <a:xfrm>
            <a:off x="3484422" y="2676225"/>
            <a:ext cx="2175300" cy="43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8" name="Google Shape;138;p21"/>
          <p:cNvSpPr txBox="1">
            <a:spLocks noGrp="1"/>
          </p:cNvSpPr>
          <p:nvPr>
            <p:ph type="subTitle" idx="6"/>
          </p:nvPr>
        </p:nvSpPr>
        <p:spPr>
          <a:xfrm>
            <a:off x="6031150" y="2676225"/>
            <a:ext cx="2175300" cy="43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139" name="Google Shape;139;p21"/>
          <p:cNvSpPr/>
          <p:nvPr/>
        </p:nvSpPr>
        <p:spPr>
          <a:xfrm>
            <a:off x="0" y="0"/>
            <a:ext cx="9144000" cy="35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21"/>
          <p:cNvGrpSpPr/>
          <p:nvPr/>
        </p:nvGrpSpPr>
        <p:grpSpPr>
          <a:xfrm>
            <a:off x="8535475" y="111200"/>
            <a:ext cx="284400" cy="137300"/>
            <a:chOff x="8535475" y="232250"/>
            <a:chExt cx="284400" cy="137300"/>
          </a:xfrm>
        </p:grpSpPr>
        <p:sp>
          <p:nvSpPr>
            <p:cNvPr id="141" name="Google Shape;141;p21"/>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21"/>
          <p:cNvSpPr/>
          <p:nvPr/>
        </p:nvSpPr>
        <p:spPr>
          <a:xfrm rot="10800000" flipH="1">
            <a:off x="8492575" y="3675175"/>
            <a:ext cx="988800" cy="988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rot="-5400000" flipH="1">
            <a:off x="-390975" y="1227100"/>
            <a:ext cx="983400" cy="9834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1">
  <p:cSld name="CUSTOM_6_1">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5"/>
          <p:cNvSpPr txBox="1">
            <a:spLocks noGrp="1"/>
          </p:cNvSpPr>
          <p:nvPr>
            <p:ph type="subTitle" idx="1"/>
          </p:nvPr>
        </p:nvSpPr>
        <p:spPr>
          <a:xfrm>
            <a:off x="937700" y="36810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5"/>
          <p:cNvSpPr txBox="1">
            <a:spLocks noGrp="1"/>
          </p:cNvSpPr>
          <p:nvPr>
            <p:ph type="subTitle" idx="2"/>
          </p:nvPr>
        </p:nvSpPr>
        <p:spPr>
          <a:xfrm>
            <a:off x="3484421" y="36810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0" name="Google Shape;200;p25"/>
          <p:cNvSpPr txBox="1">
            <a:spLocks noGrp="1"/>
          </p:cNvSpPr>
          <p:nvPr>
            <p:ph type="subTitle" idx="3"/>
          </p:nvPr>
        </p:nvSpPr>
        <p:spPr>
          <a:xfrm>
            <a:off x="6031149" y="3681025"/>
            <a:ext cx="2175300" cy="86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5"/>
          <p:cNvSpPr txBox="1">
            <a:spLocks noGrp="1"/>
          </p:cNvSpPr>
          <p:nvPr>
            <p:ph type="title" idx="4" hasCustomPrompt="1"/>
          </p:nvPr>
        </p:nvSpPr>
        <p:spPr>
          <a:xfrm>
            <a:off x="1708700" y="2636525"/>
            <a:ext cx="74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2" name="Google Shape;202;p25"/>
          <p:cNvSpPr txBox="1">
            <a:spLocks noGrp="1"/>
          </p:cNvSpPr>
          <p:nvPr>
            <p:ph type="title" idx="5" hasCustomPrompt="1"/>
          </p:nvPr>
        </p:nvSpPr>
        <p:spPr>
          <a:xfrm>
            <a:off x="4198614" y="2636525"/>
            <a:ext cx="74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3" name="Google Shape;203;p25"/>
          <p:cNvSpPr txBox="1">
            <a:spLocks noGrp="1"/>
          </p:cNvSpPr>
          <p:nvPr>
            <p:ph type="title" idx="6" hasCustomPrompt="1"/>
          </p:nvPr>
        </p:nvSpPr>
        <p:spPr>
          <a:xfrm>
            <a:off x="6745303" y="2636525"/>
            <a:ext cx="747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3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204" name="Google Shape;204;p25"/>
          <p:cNvSpPr txBox="1">
            <a:spLocks noGrp="1"/>
          </p:cNvSpPr>
          <p:nvPr>
            <p:ph type="subTitle" idx="7"/>
          </p:nvPr>
        </p:nvSpPr>
        <p:spPr>
          <a:xfrm>
            <a:off x="937700" y="3345425"/>
            <a:ext cx="2175300" cy="399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05" name="Google Shape;205;p25"/>
          <p:cNvSpPr txBox="1">
            <a:spLocks noGrp="1"/>
          </p:cNvSpPr>
          <p:nvPr>
            <p:ph type="subTitle" idx="8"/>
          </p:nvPr>
        </p:nvSpPr>
        <p:spPr>
          <a:xfrm>
            <a:off x="3484422" y="3345425"/>
            <a:ext cx="2175300" cy="399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06" name="Google Shape;206;p25"/>
          <p:cNvSpPr txBox="1">
            <a:spLocks noGrp="1"/>
          </p:cNvSpPr>
          <p:nvPr>
            <p:ph type="subTitle" idx="9"/>
          </p:nvPr>
        </p:nvSpPr>
        <p:spPr>
          <a:xfrm>
            <a:off x="6031150" y="3345425"/>
            <a:ext cx="2175300" cy="399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207" name="Google Shape;207;p25"/>
          <p:cNvSpPr/>
          <p:nvPr/>
        </p:nvSpPr>
        <p:spPr>
          <a:xfrm rot="10800000" flipH="1">
            <a:off x="94600" y="3209225"/>
            <a:ext cx="988800" cy="988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5"/>
          <p:cNvSpPr/>
          <p:nvPr/>
        </p:nvSpPr>
        <p:spPr>
          <a:xfrm flipH="1">
            <a:off x="8088575" y="1360863"/>
            <a:ext cx="983400" cy="9834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5"/>
          <p:cNvSpPr/>
          <p:nvPr/>
        </p:nvSpPr>
        <p:spPr>
          <a:xfrm>
            <a:off x="0" y="0"/>
            <a:ext cx="9144000" cy="35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25"/>
          <p:cNvGrpSpPr/>
          <p:nvPr/>
        </p:nvGrpSpPr>
        <p:grpSpPr>
          <a:xfrm>
            <a:off x="8535475" y="111200"/>
            <a:ext cx="284400" cy="137300"/>
            <a:chOff x="8535475" y="232250"/>
            <a:chExt cx="284400" cy="137300"/>
          </a:xfrm>
        </p:grpSpPr>
        <p:sp>
          <p:nvSpPr>
            <p:cNvPr id="211" name="Google Shape;211;p25"/>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5"/>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5"/>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23"/>
        <p:cNvGrpSpPr/>
        <p:nvPr/>
      </p:nvGrpSpPr>
      <p:grpSpPr>
        <a:xfrm>
          <a:off x="0" y="0"/>
          <a:ext cx="0" cy="0"/>
          <a:chOff x="0" y="0"/>
          <a:chExt cx="0" cy="0"/>
        </a:xfrm>
      </p:grpSpPr>
      <p:sp>
        <p:nvSpPr>
          <p:cNvPr id="224" name="Google Shape;224;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5" name="Google Shape;225;p27"/>
          <p:cNvSpPr/>
          <p:nvPr/>
        </p:nvSpPr>
        <p:spPr>
          <a:xfrm>
            <a:off x="0" y="0"/>
            <a:ext cx="9144000" cy="35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6" name="Google Shape;226;p27"/>
          <p:cNvGrpSpPr/>
          <p:nvPr/>
        </p:nvGrpSpPr>
        <p:grpSpPr>
          <a:xfrm>
            <a:off x="8535475" y="111200"/>
            <a:ext cx="284400" cy="137300"/>
            <a:chOff x="8535475" y="232250"/>
            <a:chExt cx="284400" cy="137300"/>
          </a:xfrm>
        </p:grpSpPr>
        <p:sp>
          <p:nvSpPr>
            <p:cNvPr id="227" name="Google Shape;227;p27"/>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7"/>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7"/>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 name="Google Shape;230;p27"/>
          <p:cNvSpPr/>
          <p:nvPr/>
        </p:nvSpPr>
        <p:spPr>
          <a:xfrm rot="5400000">
            <a:off x="-310000" y="4122425"/>
            <a:ext cx="983400" cy="9834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7"/>
          <p:cNvSpPr/>
          <p:nvPr/>
        </p:nvSpPr>
        <p:spPr>
          <a:xfrm rot="10800000">
            <a:off x="7923625" y="870475"/>
            <a:ext cx="988800" cy="988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32"/>
        <p:cNvGrpSpPr/>
        <p:nvPr/>
      </p:nvGrpSpPr>
      <p:grpSpPr>
        <a:xfrm>
          <a:off x="0" y="0"/>
          <a:ext cx="0" cy="0"/>
          <a:chOff x="0" y="0"/>
          <a:chExt cx="0" cy="0"/>
        </a:xfrm>
      </p:grpSpPr>
      <p:sp>
        <p:nvSpPr>
          <p:cNvPr id="233" name="Google Shape;23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4" name="Google Shape;234;p28"/>
          <p:cNvSpPr/>
          <p:nvPr/>
        </p:nvSpPr>
        <p:spPr>
          <a:xfrm>
            <a:off x="0" y="0"/>
            <a:ext cx="9144000" cy="35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28"/>
          <p:cNvGrpSpPr/>
          <p:nvPr/>
        </p:nvGrpSpPr>
        <p:grpSpPr>
          <a:xfrm>
            <a:off x="8535475" y="111200"/>
            <a:ext cx="284400" cy="137300"/>
            <a:chOff x="8535475" y="232250"/>
            <a:chExt cx="284400" cy="137300"/>
          </a:xfrm>
        </p:grpSpPr>
        <p:sp>
          <p:nvSpPr>
            <p:cNvPr id="236" name="Google Shape;236;p28"/>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28"/>
          <p:cNvSpPr/>
          <p:nvPr/>
        </p:nvSpPr>
        <p:spPr>
          <a:xfrm rot="-5400000">
            <a:off x="-478975" y="1017725"/>
            <a:ext cx="988800" cy="988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rot="5400000">
            <a:off x="8637400" y="3792500"/>
            <a:ext cx="983400" cy="9834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038200" y="2495425"/>
            <a:ext cx="5067600" cy="9120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054950" y="1623025"/>
            <a:ext cx="1034100" cy="8724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038200" y="3407413"/>
            <a:ext cx="5067600" cy="417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50"/>
        <p:cNvGrpSpPr/>
        <p:nvPr/>
      </p:nvGrpSpPr>
      <p:grpSpPr>
        <a:xfrm>
          <a:off x="0" y="0"/>
          <a:ext cx="0" cy="0"/>
          <a:chOff x="0" y="0"/>
          <a:chExt cx="0" cy="0"/>
        </a:xfrm>
      </p:grpSpPr>
      <p:sp>
        <p:nvSpPr>
          <p:cNvPr id="251" name="Google Shape;251;p30"/>
          <p:cNvSpPr/>
          <p:nvPr/>
        </p:nvSpPr>
        <p:spPr>
          <a:xfrm rot="10800000" flipH="1">
            <a:off x="930600" y="-1199875"/>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0"/>
          <p:cNvSpPr txBox="1">
            <a:spLocks noGrp="1"/>
          </p:cNvSpPr>
          <p:nvPr>
            <p:ph type="title"/>
          </p:nvPr>
        </p:nvSpPr>
        <p:spPr>
          <a:xfrm>
            <a:off x="2347950" y="540000"/>
            <a:ext cx="4448100" cy="123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7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3" name="Google Shape;253;p30"/>
          <p:cNvSpPr txBox="1">
            <a:spLocks noGrp="1"/>
          </p:cNvSpPr>
          <p:nvPr>
            <p:ph type="subTitle" idx="1"/>
          </p:nvPr>
        </p:nvSpPr>
        <p:spPr>
          <a:xfrm>
            <a:off x="2347900" y="1774325"/>
            <a:ext cx="4448100" cy="133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54" name="Google Shape;254;p30"/>
          <p:cNvSpPr txBox="1"/>
          <p:nvPr/>
        </p:nvSpPr>
        <p:spPr>
          <a:xfrm>
            <a:off x="2099100" y="4057925"/>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Spectral"/>
                <a:ea typeface="Spectral"/>
                <a:cs typeface="Spectral"/>
                <a:sym typeface="Spectral"/>
              </a:rPr>
              <a:t>CREDITS:</a:t>
            </a:r>
            <a:r>
              <a:rPr lang="en" sz="1200">
                <a:solidFill>
                  <a:schemeClr val="dk1"/>
                </a:solidFill>
                <a:latin typeface="Spectral"/>
                <a:ea typeface="Spectral"/>
                <a:cs typeface="Spectral"/>
                <a:sym typeface="Spectral"/>
              </a:rPr>
              <a:t> This presentation template was created by </a:t>
            </a:r>
            <a:r>
              <a:rPr lang="en" sz="1200" b="1">
                <a:solidFill>
                  <a:schemeClr val="dk1"/>
                </a:solidFill>
                <a:uFill>
                  <a:noFill/>
                </a:uFill>
                <a:latin typeface="Spectral"/>
                <a:ea typeface="Spectral"/>
                <a:cs typeface="Spectral"/>
                <a:sym typeface="Spectral"/>
                <a:hlinkClick r:id="rId2">
                  <a:extLst>
                    <a:ext uri="{A12FA001-AC4F-418D-AE19-62706E023703}">
                      <ahyp:hlinkClr xmlns:ahyp="http://schemas.microsoft.com/office/drawing/2018/hyperlinkcolor" val="tx"/>
                    </a:ext>
                  </a:extLst>
                </a:hlinkClick>
              </a:rPr>
              <a:t>Slidesgo</a:t>
            </a:r>
            <a:r>
              <a:rPr lang="en" sz="1200">
                <a:solidFill>
                  <a:schemeClr val="dk1"/>
                </a:solidFill>
                <a:latin typeface="Spectral"/>
                <a:ea typeface="Spectral"/>
                <a:cs typeface="Spectral"/>
                <a:sym typeface="Spectral"/>
              </a:rPr>
              <a:t>, and includes icons by </a:t>
            </a:r>
            <a:r>
              <a:rPr lang="en" sz="1200" b="1">
                <a:solidFill>
                  <a:schemeClr val="dk1"/>
                </a:solidFill>
                <a:uFill>
                  <a:noFill/>
                </a:uFill>
                <a:latin typeface="Spectral"/>
                <a:ea typeface="Spectral"/>
                <a:cs typeface="Spectral"/>
                <a:sym typeface="Spectral"/>
                <a:hlinkClick r:id="rId3">
                  <a:extLst>
                    <a:ext uri="{A12FA001-AC4F-418D-AE19-62706E023703}">
                      <ahyp:hlinkClr xmlns:ahyp="http://schemas.microsoft.com/office/drawing/2018/hyperlinkcolor" val="tx"/>
                    </a:ext>
                  </a:extLst>
                </a:hlinkClick>
              </a:rPr>
              <a:t>Flaticon</a:t>
            </a:r>
            <a:r>
              <a:rPr lang="en" sz="1200">
                <a:solidFill>
                  <a:schemeClr val="dk1"/>
                </a:solidFill>
                <a:latin typeface="Spectral"/>
                <a:ea typeface="Spectral"/>
                <a:cs typeface="Spectral"/>
                <a:sym typeface="Spectral"/>
              </a:rPr>
              <a:t>, and infographics &amp; images by </a:t>
            </a:r>
            <a:r>
              <a:rPr lang="en" sz="1200" b="1">
                <a:solidFill>
                  <a:schemeClr val="dk1"/>
                </a:solidFill>
                <a:uFill>
                  <a:noFill/>
                </a:uFill>
                <a:latin typeface="Spectral"/>
                <a:ea typeface="Spectral"/>
                <a:cs typeface="Spectral"/>
                <a:sym typeface="Spectral"/>
                <a:hlinkClick r:id="rId4">
                  <a:extLst>
                    <a:ext uri="{A12FA001-AC4F-418D-AE19-62706E023703}">
                      <ahyp:hlinkClr xmlns:ahyp="http://schemas.microsoft.com/office/drawing/2018/hyperlinkcolor" val="tx"/>
                    </a:ext>
                  </a:extLst>
                </a:hlinkClick>
              </a:rPr>
              <a:t>Freepik</a:t>
            </a:r>
            <a:r>
              <a:rPr lang="en" sz="1200">
                <a:solidFill>
                  <a:schemeClr val="dk1"/>
                </a:solidFill>
                <a:latin typeface="Spectral"/>
                <a:ea typeface="Spectral"/>
                <a:cs typeface="Spectral"/>
                <a:sym typeface="Spectral"/>
              </a:rPr>
              <a:t> </a:t>
            </a:r>
            <a:endParaRPr sz="1200" b="1">
              <a:solidFill>
                <a:schemeClr val="dk1"/>
              </a:solidFill>
              <a:latin typeface="Spectral"/>
              <a:ea typeface="Spectral"/>
              <a:cs typeface="Spectral"/>
              <a:sym typeface="Spectr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55"/>
        <p:cNvGrpSpPr/>
        <p:nvPr/>
      </p:nvGrpSpPr>
      <p:grpSpPr>
        <a:xfrm>
          <a:off x="0" y="0"/>
          <a:ext cx="0" cy="0"/>
          <a:chOff x="0" y="0"/>
          <a:chExt cx="0" cy="0"/>
        </a:xfrm>
      </p:grpSpPr>
      <p:sp>
        <p:nvSpPr>
          <p:cNvPr id="256" name="Google Shape;256;p31"/>
          <p:cNvSpPr/>
          <p:nvPr/>
        </p:nvSpPr>
        <p:spPr>
          <a:xfrm rot="5400000">
            <a:off x="418775" y="3625325"/>
            <a:ext cx="988800" cy="988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rot="-5400000">
            <a:off x="7709350" y="529375"/>
            <a:ext cx="983400" cy="9834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31"/>
          <p:cNvGrpSpPr/>
          <p:nvPr/>
        </p:nvGrpSpPr>
        <p:grpSpPr>
          <a:xfrm>
            <a:off x="8535475" y="196100"/>
            <a:ext cx="284400" cy="137300"/>
            <a:chOff x="8535475" y="232250"/>
            <a:chExt cx="284400" cy="137300"/>
          </a:xfrm>
        </p:grpSpPr>
        <p:sp>
          <p:nvSpPr>
            <p:cNvPr id="260" name="Google Shape;260;p31"/>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31"/>
          <p:cNvSpPr/>
          <p:nvPr/>
        </p:nvSpPr>
        <p:spPr>
          <a:xfrm>
            <a:off x="0" y="4614125"/>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64"/>
        <p:cNvGrpSpPr/>
        <p:nvPr/>
      </p:nvGrpSpPr>
      <p:grpSpPr>
        <a:xfrm>
          <a:off x="0" y="0"/>
          <a:ext cx="0" cy="0"/>
          <a:chOff x="0" y="0"/>
          <a:chExt cx="0" cy="0"/>
        </a:xfrm>
      </p:grpSpPr>
      <p:sp>
        <p:nvSpPr>
          <p:cNvPr id="265" name="Google Shape;265;p32"/>
          <p:cNvSpPr/>
          <p:nvPr/>
        </p:nvSpPr>
        <p:spPr>
          <a:xfrm>
            <a:off x="0" y="0"/>
            <a:ext cx="9144000" cy="35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32"/>
          <p:cNvGrpSpPr/>
          <p:nvPr/>
        </p:nvGrpSpPr>
        <p:grpSpPr>
          <a:xfrm>
            <a:off x="8535475" y="111200"/>
            <a:ext cx="284400" cy="137300"/>
            <a:chOff x="8535475" y="232250"/>
            <a:chExt cx="284400" cy="137300"/>
          </a:xfrm>
        </p:grpSpPr>
        <p:sp>
          <p:nvSpPr>
            <p:cNvPr id="267" name="Google Shape;267;p32"/>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2"/>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2"/>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32"/>
          <p:cNvSpPr/>
          <p:nvPr/>
        </p:nvSpPr>
        <p:spPr>
          <a:xfrm rot="10800000" flipH="1">
            <a:off x="-1699825" y="1978150"/>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2"/>
          <p:cNvSpPr/>
          <p:nvPr/>
        </p:nvSpPr>
        <p:spPr>
          <a:xfrm rot="5400000">
            <a:off x="6534725" y="317775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2"/>
          <p:cNvSpPr/>
          <p:nvPr/>
        </p:nvSpPr>
        <p:spPr>
          <a:xfrm rot="10800000">
            <a:off x="2034400" y="1155775"/>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279400" rtl="0">
              <a:lnSpc>
                <a:spcPct val="100000"/>
              </a:lnSpc>
              <a:spcBef>
                <a:spcPts val="300"/>
              </a:spcBef>
              <a:spcAft>
                <a:spcPts val="0"/>
              </a:spcAft>
              <a:buSzPts val="800"/>
              <a:buFont typeface="Nunito Light"/>
              <a:buChar char="●"/>
              <a:defRPr/>
            </a:lvl1pPr>
            <a:lvl2pPr marL="914400" lvl="1" indent="-304800" rtl="0">
              <a:lnSpc>
                <a:spcPct val="115000"/>
              </a:lnSpc>
              <a:spcBef>
                <a:spcPts val="0"/>
              </a:spcBef>
              <a:spcAft>
                <a:spcPts val="0"/>
              </a:spcAft>
              <a:buSzPts val="1200"/>
              <a:buFont typeface="Nunito Light"/>
              <a:buChar char="○"/>
              <a:defRPr/>
            </a:lvl2pPr>
            <a:lvl3pPr marL="1371600" lvl="2" indent="-304800" rtl="0">
              <a:lnSpc>
                <a:spcPct val="115000"/>
              </a:lnSpc>
              <a:spcBef>
                <a:spcPts val="1600"/>
              </a:spcBef>
              <a:spcAft>
                <a:spcPts val="0"/>
              </a:spcAft>
              <a:buSzPts val="1200"/>
              <a:buFont typeface="Nunito Light"/>
              <a:buChar char="■"/>
              <a:defRPr/>
            </a:lvl3pPr>
            <a:lvl4pPr marL="1828800" lvl="3" indent="-304800" rtl="0">
              <a:lnSpc>
                <a:spcPct val="115000"/>
              </a:lnSpc>
              <a:spcBef>
                <a:spcPts val="1600"/>
              </a:spcBef>
              <a:spcAft>
                <a:spcPts val="0"/>
              </a:spcAft>
              <a:buSzPts val="1200"/>
              <a:buFont typeface="Nunito Light"/>
              <a:buChar char="●"/>
              <a:defRPr/>
            </a:lvl4pPr>
            <a:lvl5pPr marL="2286000" lvl="4" indent="-304800" rtl="0">
              <a:lnSpc>
                <a:spcPct val="115000"/>
              </a:lnSpc>
              <a:spcBef>
                <a:spcPts val="1600"/>
              </a:spcBef>
              <a:spcAft>
                <a:spcPts val="0"/>
              </a:spcAft>
              <a:buSzPts val="1200"/>
              <a:buFont typeface="Nunito Light"/>
              <a:buChar char="○"/>
              <a:defRPr/>
            </a:lvl5pPr>
            <a:lvl6pPr marL="2743200" lvl="5" indent="-304800" rtl="0">
              <a:lnSpc>
                <a:spcPct val="115000"/>
              </a:lnSpc>
              <a:spcBef>
                <a:spcPts val="1600"/>
              </a:spcBef>
              <a:spcAft>
                <a:spcPts val="0"/>
              </a:spcAft>
              <a:buSzPts val="1200"/>
              <a:buFont typeface="Nunito Light"/>
              <a:buChar char="■"/>
              <a:defRPr/>
            </a:lvl6pPr>
            <a:lvl7pPr marL="3200400" lvl="6" indent="-304800" rtl="0">
              <a:lnSpc>
                <a:spcPct val="115000"/>
              </a:lnSpc>
              <a:spcBef>
                <a:spcPts val="1600"/>
              </a:spcBef>
              <a:spcAft>
                <a:spcPts val="0"/>
              </a:spcAft>
              <a:buSzPts val="1200"/>
              <a:buFont typeface="Nunito Light"/>
              <a:buChar char="●"/>
              <a:defRPr/>
            </a:lvl7pPr>
            <a:lvl8pPr marL="3657600" lvl="7" indent="-304800" rtl="0">
              <a:lnSpc>
                <a:spcPct val="115000"/>
              </a:lnSpc>
              <a:spcBef>
                <a:spcPts val="1600"/>
              </a:spcBef>
              <a:spcAft>
                <a:spcPts val="0"/>
              </a:spcAft>
              <a:buSzPts val="1200"/>
              <a:buFont typeface="Nunito Light"/>
              <a:buChar char="○"/>
              <a:defRPr/>
            </a:lvl8pPr>
            <a:lvl9pPr marL="4114800" lvl="8" indent="-304800" rtl="0">
              <a:lnSpc>
                <a:spcPct val="115000"/>
              </a:lnSpc>
              <a:spcBef>
                <a:spcPts val="1600"/>
              </a:spcBef>
              <a:spcAft>
                <a:spcPts val="1600"/>
              </a:spcAft>
              <a:buSzPts val="1200"/>
              <a:buFont typeface="Nunito Light"/>
              <a:buChar char="■"/>
              <a:defRPr/>
            </a:lvl9pPr>
          </a:lstStyle>
          <a:p>
            <a:endParaRPr/>
          </a:p>
        </p:txBody>
      </p:sp>
      <p:sp>
        <p:nvSpPr>
          <p:cNvPr id="18" name="Google Shape;18;p4"/>
          <p:cNvSpPr/>
          <p:nvPr/>
        </p:nvSpPr>
        <p:spPr>
          <a:xfrm rot="-5400000">
            <a:off x="8577025" y="734525"/>
            <a:ext cx="988800" cy="9888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rot="5400000">
            <a:off x="-389925" y="3648750"/>
            <a:ext cx="983400" cy="9834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0"/>
            <a:ext cx="9144000" cy="35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4"/>
          <p:cNvGrpSpPr/>
          <p:nvPr/>
        </p:nvGrpSpPr>
        <p:grpSpPr>
          <a:xfrm>
            <a:off x="8535475" y="111200"/>
            <a:ext cx="284400" cy="137300"/>
            <a:chOff x="8535475" y="232250"/>
            <a:chExt cx="284400" cy="137300"/>
          </a:xfrm>
        </p:grpSpPr>
        <p:sp>
          <p:nvSpPr>
            <p:cNvPr id="22" name="Google Shape;22;p4"/>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6"/>
          <p:cNvSpPr/>
          <p:nvPr/>
        </p:nvSpPr>
        <p:spPr>
          <a:xfrm rot="10800000">
            <a:off x="-353700" y="3693800"/>
            <a:ext cx="988800" cy="988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p:nvPr/>
        </p:nvSpPr>
        <p:spPr>
          <a:xfrm rot="5400000">
            <a:off x="8080000" y="586675"/>
            <a:ext cx="983400" cy="9834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0" y="0"/>
            <a:ext cx="9144000" cy="35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6"/>
          <p:cNvGrpSpPr/>
          <p:nvPr/>
        </p:nvGrpSpPr>
        <p:grpSpPr>
          <a:xfrm>
            <a:off x="8535475" y="111200"/>
            <a:ext cx="284400" cy="137300"/>
            <a:chOff x="8535475" y="232250"/>
            <a:chExt cx="284400" cy="137300"/>
          </a:xfrm>
        </p:grpSpPr>
        <p:sp>
          <p:nvSpPr>
            <p:cNvPr id="42" name="Google Shape;42;p6"/>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720000" y="1218850"/>
            <a:ext cx="4638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7"/>
          <p:cNvSpPr txBox="1">
            <a:spLocks noGrp="1"/>
          </p:cNvSpPr>
          <p:nvPr>
            <p:ph type="subTitle" idx="1"/>
          </p:nvPr>
        </p:nvSpPr>
        <p:spPr>
          <a:xfrm>
            <a:off x="720000" y="1890200"/>
            <a:ext cx="4638600" cy="2298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48" name="Google Shape;48;p7"/>
          <p:cNvSpPr/>
          <p:nvPr/>
        </p:nvSpPr>
        <p:spPr>
          <a:xfrm>
            <a:off x="0" y="0"/>
            <a:ext cx="9144000" cy="35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535475" y="111200"/>
            <a:ext cx="284400" cy="137300"/>
            <a:chOff x="8535475" y="232250"/>
            <a:chExt cx="284400" cy="137300"/>
          </a:xfrm>
        </p:grpSpPr>
        <p:sp>
          <p:nvSpPr>
            <p:cNvPr id="50" name="Google Shape;50;p7"/>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7"/>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a:spLocks noGrp="1"/>
          </p:cNvSpPr>
          <p:nvPr>
            <p:ph type="pic" idx="2"/>
          </p:nvPr>
        </p:nvSpPr>
        <p:spPr>
          <a:xfrm>
            <a:off x="100" y="151"/>
            <a:ext cx="9144000" cy="5143500"/>
          </a:xfrm>
          <a:prstGeom prst="rect">
            <a:avLst/>
          </a:prstGeom>
          <a:noFill/>
          <a:ln>
            <a:noFill/>
          </a:ln>
        </p:spPr>
      </p:sp>
      <p:sp>
        <p:nvSpPr>
          <p:cNvPr id="63" name="Google Shape;63;p10"/>
          <p:cNvSpPr txBox="1">
            <a:spLocks noGrp="1"/>
          </p:cNvSpPr>
          <p:nvPr>
            <p:ph type="title"/>
          </p:nvPr>
        </p:nvSpPr>
        <p:spPr>
          <a:xfrm>
            <a:off x="720000" y="4058900"/>
            <a:ext cx="7704000" cy="555300"/>
          </a:xfrm>
          <a:prstGeom prst="rect">
            <a:avLst/>
          </a:prstGeom>
          <a:solidFill>
            <a:schemeClr val="dk1"/>
          </a:solidFill>
        </p:spPr>
        <p:txBody>
          <a:bodyPr spcFirstLastPara="1" wrap="square" lIns="91425" tIns="91425" rIns="91425" bIns="91425" anchor="t" anchorCtr="0">
            <a:noAutofit/>
          </a:bodyPr>
          <a:lstStyle>
            <a:lvl1pPr lvl="0" rtl="0">
              <a:spcBef>
                <a:spcPts val="0"/>
              </a:spcBef>
              <a:spcAft>
                <a:spcPts val="0"/>
              </a:spcAft>
              <a:buSzPts val="3500"/>
              <a:buNone/>
              <a:defRPr sz="30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7"/>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_1">
    <p:spTree>
      <p:nvGrpSpPr>
        <p:cNvPr id="1" name="Shape 68"/>
        <p:cNvGrpSpPr/>
        <p:nvPr/>
      </p:nvGrpSpPr>
      <p:grpSpPr>
        <a:xfrm>
          <a:off x="0" y="0"/>
          <a:ext cx="0" cy="0"/>
          <a:chOff x="0" y="0"/>
          <a:chExt cx="0" cy="0"/>
        </a:xfrm>
      </p:grpSpPr>
      <p:sp>
        <p:nvSpPr>
          <p:cNvPr id="69" name="Google Shape;6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0" name="Google Shape;70;p13"/>
          <p:cNvSpPr txBox="1">
            <a:spLocks noGrp="1"/>
          </p:cNvSpPr>
          <p:nvPr>
            <p:ph type="subTitle" idx="1"/>
          </p:nvPr>
        </p:nvSpPr>
        <p:spPr>
          <a:xfrm>
            <a:off x="719950" y="2277482"/>
            <a:ext cx="2384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3"/>
          <p:cNvSpPr txBox="1">
            <a:spLocks noGrp="1"/>
          </p:cNvSpPr>
          <p:nvPr>
            <p:ph type="subTitle" idx="2"/>
          </p:nvPr>
        </p:nvSpPr>
        <p:spPr>
          <a:xfrm>
            <a:off x="3379625" y="2277482"/>
            <a:ext cx="2384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2" name="Google Shape;72;p13"/>
          <p:cNvSpPr txBox="1">
            <a:spLocks noGrp="1"/>
          </p:cNvSpPr>
          <p:nvPr>
            <p:ph type="subTitle" idx="3"/>
          </p:nvPr>
        </p:nvSpPr>
        <p:spPr>
          <a:xfrm>
            <a:off x="720001" y="3996323"/>
            <a:ext cx="2384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3"/>
          <p:cNvSpPr txBox="1">
            <a:spLocks noGrp="1"/>
          </p:cNvSpPr>
          <p:nvPr>
            <p:ph type="subTitle" idx="4"/>
          </p:nvPr>
        </p:nvSpPr>
        <p:spPr>
          <a:xfrm>
            <a:off x="3379676" y="3996323"/>
            <a:ext cx="2384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 name="Google Shape;74;p13"/>
          <p:cNvSpPr txBox="1">
            <a:spLocks noGrp="1"/>
          </p:cNvSpPr>
          <p:nvPr>
            <p:ph type="subTitle" idx="5"/>
          </p:nvPr>
        </p:nvSpPr>
        <p:spPr>
          <a:xfrm>
            <a:off x="6039325" y="2277482"/>
            <a:ext cx="2384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 name="Google Shape;75;p13"/>
          <p:cNvSpPr txBox="1">
            <a:spLocks noGrp="1"/>
          </p:cNvSpPr>
          <p:nvPr>
            <p:ph type="subTitle" idx="6"/>
          </p:nvPr>
        </p:nvSpPr>
        <p:spPr>
          <a:xfrm>
            <a:off x="6039351" y="3996323"/>
            <a:ext cx="23847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6" name="Google Shape;76;p13"/>
          <p:cNvSpPr txBox="1">
            <a:spLocks noGrp="1"/>
          </p:cNvSpPr>
          <p:nvPr>
            <p:ph type="title" idx="7" hasCustomPrompt="1"/>
          </p:nvPr>
        </p:nvSpPr>
        <p:spPr>
          <a:xfrm>
            <a:off x="1532400" y="1383775"/>
            <a:ext cx="759900" cy="4848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8" hasCustomPrompt="1"/>
          </p:nvPr>
        </p:nvSpPr>
        <p:spPr>
          <a:xfrm>
            <a:off x="1532400" y="3100750"/>
            <a:ext cx="759900" cy="4848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title" idx="9" hasCustomPrompt="1"/>
          </p:nvPr>
        </p:nvSpPr>
        <p:spPr>
          <a:xfrm>
            <a:off x="4192054" y="1383775"/>
            <a:ext cx="759900" cy="4848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title" idx="13" hasCustomPrompt="1"/>
          </p:nvPr>
        </p:nvSpPr>
        <p:spPr>
          <a:xfrm>
            <a:off x="4192054" y="3100750"/>
            <a:ext cx="759900" cy="4848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title" idx="14" hasCustomPrompt="1"/>
          </p:nvPr>
        </p:nvSpPr>
        <p:spPr>
          <a:xfrm>
            <a:off x="6851750" y="1383775"/>
            <a:ext cx="759900" cy="4848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title" idx="15" hasCustomPrompt="1"/>
          </p:nvPr>
        </p:nvSpPr>
        <p:spPr>
          <a:xfrm>
            <a:off x="6851750" y="3100750"/>
            <a:ext cx="759900" cy="484800"/>
          </a:xfrm>
          <a:prstGeom prst="rect">
            <a:avLst/>
          </a:prstGeom>
          <a:solidFill>
            <a:schemeClr val="dk1"/>
          </a:solid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16"/>
          </p:nvPr>
        </p:nvSpPr>
        <p:spPr>
          <a:xfrm>
            <a:off x="720001" y="1868573"/>
            <a:ext cx="2384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83" name="Google Shape;83;p13"/>
          <p:cNvSpPr txBox="1">
            <a:spLocks noGrp="1"/>
          </p:cNvSpPr>
          <p:nvPr>
            <p:ph type="subTitle" idx="17"/>
          </p:nvPr>
        </p:nvSpPr>
        <p:spPr>
          <a:xfrm>
            <a:off x="3379676" y="1868573"/>
            <a:ext cx="2384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84" name="Google Shape;84;p13"/>
          <p:cNvSpPr txBox="1">
            <a:spLocks noGrp="1"/>
          </p:cNvSpPr>
          <p:nvPr>
            <p:ph type="subTitle" idx="18"/>
          </p:nvPr>
        </p:nvSpPr>
        <p:spPr>
          <a:xfrm>
            <a:off x="720001" y="3587722"/>
            <a:ext cx="2384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85" name="Google Shape;85;p13"/>
          <p:cNvSpPr txBox="1">
            <a:spLocks noGrp="1"/>
          </p:cNvSpPr>
          <p:nvPr>
            <p:ph type="subTitle" idx="19"/>
          </p:nvPr>
        </p:nvSpPr>
        <p:spPr>
          <a:xfrm>
            <a:off x="3379676" y="3587722"/>
            <a:ext cx="2384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86" name="Google Shape;86;p13"/>
          <p:cNvSpPr txBox="1">
            <a:spLocks noGrp="1"/>
          </p:cNvSpPr>
          <p:nvPr>
            <p:ph type="subTitle" idx="20"/>
          </p:nvPr>
        </p:nvSpPr>
        <p:spPr>
          <a:xfrm>
            <a:off x="6039376" y="1868573"/>
            <a:ext cx="2384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87" name="Google Shape;87;p13"/>
          <p:cNvSpPr txBox="1">
            <a:spLocks noGrp="1"/>
          </p:cNvSpPr>
          <p:nvPr>
            <p:ph type="subTitle" idx="21"/>
          </p:nvPr>
        </p:nvSpPr>
        <p:spPr>
          <a:xfrm>
            <a:off x="6039376" y="3587722"/>
            <a:ext cx="2384700" cy="484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300">
                <a:latin typeface="Cormorant Garamond Medium"/>
                <a:ea typeface="Cormorant Garamond Medium"/>
                <a:cs typeface="Cormorant Garamond Medium"/>
                <a:sym typeface="Cormorant Garamond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1600"/>
              </a:spcBef>
              <a:spcAft>
                <a:spcPts val="1600"/>
              </a:spcAft>
              <a:buSzPts val="2400"/>
              <a:buFont typeface="Bebas Neue"/>
              <a:buNone/>
              <a:defRPr sz="2400">
                <a:latin typeface="Bebas Neue"/>
                <a:ea typeface="Bebas Neue"/>
                <a:cs typeface="Bebas Neue"/>
                <a:sym typeface="Bebas Neue"/>
              </a:defRPr>
            </a:lvl9pPr>
          </a:lstStyle>
          <a:p>
            <a:endParaRPr/>
          </a:p>
        </p:txBody>
      </p:sp>
      <p:sp>
        <p:nvSpPr>
          <p:cNvPr id="88" name="Google Shape;88;p13"/>
          <p:cNvSpPr/>
          <p:nvPr/>
        </p:nvSpPr>
        <p:spPr>
          <a:xfrm rot="5400000">
            <a:off x="8061475" y="4537925"/>
            <a:ext cx="983400" cy="9834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rot="10800000">
            <a:off x="-353700" y="879775"/>
            <a:ext cx="988800" cy="988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0" y="0"/>
            <a:ext cx="9144000" cy="359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 name="Google Shape;91;p13"/>
          <p:cNvGrpSpPr/>
          <p:nvPr/>
        </p:nvGrpSpPr>
        <p:grpSpPr>
          <a:xfrm>
            <a:off x="8535475" y="111200"/>
            <a:ext cx="284400" cy="137300"/>
            <a:chOff x="8535475" y="232250"/>
            <a:chExt cx="284400" cy="137300"/>
          </a:xfrm>
        </p:grpSpPr>
        <p:sp>
          <p:nvSpPr>
            <p:cNvPr id="92" name="Google Shape;92;p13"/>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5"/>
        <p:cNvGrpSpPr/>
        <p:nvPr/>
      </p:nvGrpSpPr>
      <p:grpSpPr>
        <a:xfrm>
          <a:off x="0" y="0"/>
          <a:ext cx="0" cy="0"/>
          <a:chOff x="0" y="0"/>
          <a:chExt cx="0" cy="0"/>
        </a:xfrm>
      </p:grpSpPr>
      <p:sp>
        <p:nvSpPr>
          <p:cNvPr id="96" name="Google Shape;96;p14"/>
          <p:cNvSpPr txBox="1">
            <a:spLocks noGrp="1"/>
          </p:cNvSpPr>
          <p:nvPr>
            <p:ph type="title"/>
          </p:nvPr>
        </p:nvSpPr>
        <p:spPr>
          <a:xfrm>
            <a:off x="725975" y="4082225"/>
            <a:ext cx="39375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5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7" name="Google Shape;97;p14"/>
          <p:cNvSpPr txBox="1">
            <a:spLocks noGrp="1"/>
          </p:cNvSpPr>
          <p:nvPr>
            <p:ph type="subTitle" idx="1"/>
          </p:nvPr>
        </p:nvSpPr>
        <p:spPr>
          <a:xfrm>
            <a:off x="725975" y="1265825"/>
            <a:ext cx="3937500" cy="281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5975" y="445025"/>
            <a:ext cx="7692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Cormorant Garamond SemiBold"/>
              <a:buNone/>
              <a:defRPr sz="3500">
                <a:solidFill>
                  <a:schemeClr val="dk1"/>
                </a:solidFill>
                <a:latin typeface="Cormorant Garamond SemiBold"/>
                <a:ea typeface="Cormorant Garamond SemiBold"/>
                <a:cs typeface="Cormorant Garamond SemiBold"/>
                <a:sym typeface="Cormorant Garamond Semi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5975" y="1152475"/>
            <a:ext cx="76920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Spectral"/>
              <a:buChar char="●"/>
              <a:defRPr>
                <a:solidFill>
                  <a:schemeClr val="dk1"/>
                </a:solidFill>
                <a:latin typeface="Spectral"/>
                <a:ea typeface="Spectral"/>
                <a:cs typeface="Spectral"/>
                <a:sym typeface="Spectral"/>
              </a:defRPr>
            </a:lvl1pPr>
            <a:lvl2pPr marL="914400" lvl="1" indent="-317500">
              <a:lnSpc>
                <a:spcPct val="115000"/>
              </a:lnSpc>
              <a:spcBef>
                <a:spcPts val="1600"/>
              </a:spcBef>
              <a:spcAft>
                <a:spcPts val="0"/>
              </a:spcAft>
              <a:buClr>
                <a:schemeClr val="dk1"/>
              </a:buClr>
              <a:buSzPts val="1400"/>
              <a:buFont typeface="Spectral"/>
              <a:buChar char="○"/>
              <a:defRPr>
                <a:solidFill>
                  <a:schemeClr val="dk1"/>
                </a:solidFill>
                <a:latin typeface="Spectral"/>
                <a:ea typeface="Spectral"/>
                <a:cs typeface="Spectral"/>
                <a:sym typeface="Spectral"/>
              </a:defRPr>
            </a:lvl2pPr>
            <a:lvl3pPr marL="1371600" lvl="2" indent="-317500">
              <a:lnSpc>
                <a:spcPct val="115000"/>
              </a:lnSpc>
              <a:spcBef>
                <a:spcPts val="1600"/>
              </a:spcBef>
              <a:spcAft>
                <a:spcPts val="0"/>
              </a:spcAft>
              <a:buClr>
                <a:schemeClr val="dk1"/>
              </a:buClr>
              <a:buSzPts val="1400"/>
              <a:buFont typeface="Spectral"/>
              <a:buChar char="■"/>
              <a:defRPr>
                <a:solidFill>
                  <a:schemeClr val="dk1"/>
                </a:solidFill>
                <a:latin typeface="Spectral"/>
                <a:ea typeface="Spectral"/>
                <a:cs typeface="Spectral"/>
                <a:sym typeface="Spectral"/>
              </a:defRPr>
            </a:lvl3pPr>
            <a:lvl4pPr marL="1828800" lvl="3" indent="-317500">
              <a:lnSpc>
                <a:spcPct val="115000"/>
              </a:lnSpc>
              <a:spcBef>
                <a:spcPts val="1600"/>
              </a:spcBef>
              <a:spcAft>
                <a:spcPts val="0"/>
              </a:spcAft>
              <a:buClr>
                <a:schemeClr val="dk1"/>
              </a:buClr>
              <a:buSzPts val="1400"/>
              <a:buFont typeface="Spectral"/>
              <a:buChar char="●"/>
              <a:defRPr>
                <a:solidFill>
                  <a:schemeClr val="dk1"/>
                </a:solidFill>
                <a:latin typeface="Spectral"/>
                <a:ea typeface="Spectral"/>
                <a:cs typeface="Spectral"/>
                <a:sym typeface="Spectral"/>
              </a:defRPr>
            </a:lvl4pPr>
            <a:lvl5pPr marL="2286000" lvl="4" indent="-317500">
              <a:lnSpc>
                <a:spcPct val="115000"/>
              </a:lnSpc>
              <a:spcBef>
                <a:spcPts val="1600"/>
              </a:spcBef>
              <a:spcAft>
                <a:spcPts val="0"/>
              </a:spcAft>
              <a:buClr>
                <a:schemeClr val="dk1"/>
              </a:buClr>
              <a:buSzPts val="1400"/>
              <a:buFont typeface="Spectral"/>
              <a:buChar char="○"/>
              <a:defRPr>
                <a:solidFill>
                  <a:schemeClr val="dk1"/>
                </a:solidFill>
                <a:latin typeface="Spectral"/>
                <a:ea typeface="Spectral"/>
                <a:cs typeface="Spectral"/>
                <a:sym typeface="Spectral"/>
              </a:defRPr>
            </a:lvl5pPr>
            <a:lvl6pPr marL="2743200" lvl="5" indent="-317500">
              <a:lnSpc>
                <a:spcPct val="115000"/>
              </a:lnSpc>
              <a:spcBef>
                <a:spcPts val="1600"/>
              </a:spcBef>
              <a:spcAft>
                <a:spcPts val="0"/>
              </a:spcAft>
              <a:buClr>
                <a:schemeClr val="dk1"/>
              </a:buClr>
              <a:buSzPts val="1400"/>
              <a:buFont typeface="Spectral"/>
              <a:buChar char="■"/>
              <a:defRPr>
                <a:solidFill>
                  <a:schemeClr val="dk1"/>
                </a:solidFill>
                <a:latin typeface="Spectral"/>
                <a:ea typeface="Spectral"/>
                <a:cs typeface="Spectral"/>
                <a:sym typeface="Spectral"/>
              </a:defRPr>
            </a:lvl6pPr>
            <a:lvl7pPr marL="3200400" lvl="6" indent="-317500">
              <a:lnSpc>
                <a:spcPct val="115000"/>
              </a:lnSpc>
              <a:spcBef>
                <a:spcPts val="1600"/>
              </a:spcBef>
              <a:spcAft>
                <a:spcPts val="0"/>
              </a:spcAft>
              <a:buClr>
                <a:schemeClr val="dk1"/>
              </a:buClr>
              <a:buSzPts val="1400"/>
              <a:buFont typeface="Spectral"/>
              <a:buChar char="●"/>
              <a:defRPr>
                <a:solidFill>
                  <a:schemeClr val="dk1"/>
                </a:solidFill>
                <a:latin typeface="Spectral"/>
                <a:ea typeface="Spectral"/>
                <a:cs typeface="Spectral"/>
                <a:sym typeface="Spectral"/>
              </a:defRPr>
            </a:lvl7pPr>
            <a:lvl8pPr marL="3657600" lvl="7" indent="-317500">
              <a:lnSpc>
                <a:spcPct val="115000"/>
              </a:lnSpc>
              <a:spcBef>
                <a:spcPts val="1600"/>
              </a:spcBef>
              <a:spcAft>
                <a:spcPts val="0"/>
              </a:spcAft>
              <a:buClr>
                <a:schemeClr val="dk1"/>
              </a:buClr>
              <a:buSzPts val="1400"/>
              <a:buFont typeface="Spectral"/>
              <a:buChar char="○"/>
              <a:defRPr>
                <a:solidFill>
                  <a:schemeClr val="dk1"/>
                </a:solidFill>
                <a:latin typeface="Spectral"/>
                <a:ea typeface="Spectral"/>
                <a:cs typeface="Spectral"/>
                <a:sym typeface="Spectral"/>
              </a:defRPr>
            </a:lvl8pPr>
            <a:lvl9pPr marL="4114800" lvl="8" indent="-317500">
              <a:lnSpc>
                <a:spcPct val="115000"/>
              </a:lnSpc>
              <a:spcBef>
                <a:spcPts val="1600"/>
              </a:spcBef>
              <a:spcAft>
                <a:spcPts val="1600"/>
              </a:spcAft>
              <a:buClr>
                <a:schemeClr val="dk1"/>
              </a:buClr>
              <a:buSzPts val="1400"/>
              <a:buFont typeface="Spectral"/>
              <a:buChar char="■"/>
              <a:defRPr>
                <a:solidFill>
                  <a:schemeClr val="dk1"/>
                </a:solidFill>
                <a:latin typeface="Spectral"/>
                <a:ea typeface="Spectral"/>
                <a:cs typeface="Spectral"/>
                <a:sym typeface="Spectr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6"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71" r:id="rId17"/>
    <p:sldLayoutId id="2147483673" r:id="rId18"/>
    <p:sldLayoutId id="2147483674" r:id="rId19"/>
    <p:sldLayoutId id="2147483676" r:id="rId20"/>
    <p:sldLayoutId id="2147483677" r:id="rId21"/>
    <p:sldLayoutId id="2147483678" r:id="rId2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slide" Target="slide1.xml"/><Relationship Id="rId4" Type="http://schemas.openxmlformats.org/officeDocument/2006/relationships/slide" Target="slide8.xml"/></Relationships>
</file>

<file path=ppt/slides/_rels/slide1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slide" Target="slide3.xml"/><Relationship Id="rId5" Type="http://schemas.openxmlformats.org/officeDocument/2006/relationships/slide" Target="slide1.xml"/><Relationship Id="rId4" Type="http://schemas.openxmlformats.org/officeDocument/2006/relationships/slide" Target="slide8.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slide" Target="slide3.xml"/><Relationship Id="rId5" Type="http://schemas.openxmlformats.org/officeDocument/2006/relationships/slide" Target="slide1.xml"/><Relationship Id="rId4" Type="http://schemas.openxmlformats.org/officeDocument/2006/relationships/slide" Target="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14.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26.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3.xml"/><Relationship Id="rId4" Type="http://schemas.openxmlformats.org/officeDocument/2006/relationships/slide" Target="slide8.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38.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17.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slide" Target="slide3.xml"/><Relationship Id="rId4" Type="http://schemas.openxmlformats.org/officeDocument/2006/relationships/slide" Target="slide8.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1.xml"/><Relationship Id="rId1" Type="http://schemas.openxmlformats.org/officeDocument/2006/relationships/slideLayout" Target="../slideLayouts/slideLayout14.xml"/><Relationship Id="rId5" Type="http://schemas.openxmlformats.org/officeDocument/2006/relationships/slide" Target="slide3.xml"/><Relationship Id="rId4" Type="http://schemas.openxmlformats.org/officeDocument/2006/relationships/slide" Target="slide8.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4.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74.pn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8.png"/></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17.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7.xml"/><Relationship Id="rId1" Type="http://schemas.openxmlformats.org/officeDocument/2006/relationships/slideLayout" Target="../slideLayouts/slideLayout13.xml"/><Relationship Id="rId5" Type="http://schemas.openxmlformats.org/officeDocument/2006/relationships/slide" Target="slide3.xml"/><Relationship Id="rId4" Type="http://schemas.openxmlformats.org/officeDocument/2006/relationships/slide" Target="slide8.xml"/></Relationships>
</file>

<file path=ppt/slides/_rels/slide5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slide" Target="slide3.xml"/><Relationship Id="rId5" Type="http://schemas.openxmlformats.org/officeDocument/2006/relationships/slide" Target="slide1.xml"/><Relationship Id="rId4" Type="http://schemas.openxmlformats.org/officeDocument/2006/relationships/slide" Target="slide8.xml"/></Relationships>
</file>

<file path=ppt/slides/_rels/slide57.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slide" Target="slide3.xml"/><Relationship Id="rId4" Type="http://schemas.openxmlformats.org/officeDocument/2006/relationships/slide" Target="slide8.xml"/></Relationships>
</file>

<file path=ppt/slides/_rels/slide5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0.xml"/><Relationship Id="rId1" Type="http://schemas.openxmlformats.org/officeDocument/2006/relationships/slideLayout" Target="../slideLayouts/slideLayout20.xml"/><Relationship Id="rId5" Type="http://schemas.openxmlformats.org/officeDocument/2006/relationships/slide" Target="slide3.xml"/><Relationship Id="rId4" Type="http://schemas.openxmlformats.org/officeDocument/2006/relationships/slide" Target="slide8.xml"/></Relationships>
</file>

<file path=ppt/slides/_rels/slide6.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slide" Target="slide3.xml"/><Relationship Id="rId5" Type="http://schemas.openxmlformats.org/officeDocument/2006/relationships/slide" Target="slide1.xml"/><Relationship Id="rId4" Type="http://schemas.openxmlformats.org/officeDocument/2006/relationships/slide" Target="slide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slide" Target="slide3.xml"/><Relationship Id="rId4"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36"/>
          <p:cNvSpPr/>
          <p:nvPr/>
        </p:nvSpPr>
        <p:spPr>
          <a:xfrm>
            <a:off x="930600" y="-793550"/>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txBox="1">
            <a:spLocks noGrp="1"/>
          </p:cNvSpPr>
          <p:nvPr>
            <p:ph type="ctrTitle"/>
          </p:nvPr>
        </p:nvSpPr>
        <p:spPr>
          <a:xfrm>
            <a:off x="1396950" y="1215300"/>
            <a:ext cx="6350100" cy="2392200"/>
          </a:xfrm>
          <a:prstGeom prst="rect">
            <a:avLst/>
          </a:prstGeom>
        </p:spPr>
        <p:txBody>
          <a:bodyPr spcFirstLastPara="1" wrap="square" lIns="91425" tIns="91425" rIns="91425" bIns="91425" anchor="b" anchorCtr="0">
            <a:noAutofit/>
          </a:bodyPr>
          <a:lstStyle/>
          <a:p>
            <a:r>
              <a:rPr lang="en" err="1"/>
              <a:t>Phân</a:t>
            </a:r>
            <a:r>
              <a:rPr lang="en"/>
              <a:t> </a:t>
            </a:r>
            <a:r>
              <a:rPr lang="en" err="1"/>
              <a:t>tích</a:t>
            </a:r>
            <a:r>
              <a:rPr lang="en"/>
              <a:t> </a:t>
            </a:r>
            <a:r>
              <a:rPr lang="en" err="1"/>
              <a:t>một</a:t>
            </a:r>
            <a:r>
              <a:rPr lang="en"/>
              <a:t> </a:t>
            </a:r>
            <a:r>
              <a:rPr lang="en" err="1"/>
              <a:t>trang</a:t>
            </a:r>
            <a:r>
              <a:rPr lang="en"/>
              <a:t> </a:t>
            </a:r>
            <a:r>
              <a:rPr lang="en" err="1"/>
              <a:t>thương</a:t>
            </a:r>
            <a:r>
              <a:rPr lang="en"/>
              <a:t> </a:t>
            </a:r>
            <a:r>
              <a:rPr lang="en" err="1"/>
              <a:t>mại</a:t>
            </a:r>
            <a:r>
              <a:rPr lang="en"/>
              <a:t> </a:t>
            </a:r>
            <a:r>
              <a:rPr lang="en" err="1"/>
              <a:t>điện</a:t>
            </a:r>
            <a:r>
              <a:rPr lang="en"/>
              <a:t> </a:t>
            </a:r>
            <a:r>
              <a:rPr lang="en" err="1"/>
              <a:t>tử</a:t>
            </a:r>
            <a:endParaRPr lang="en-US" err="1"/>
          </a:p>
        </p:txBody>
      </p:sp>
      <p:sp>
        <p:nvSpPr>
          <p:cNvPr id="286" name="Google Shape;286;p36"/>
          <p:cNvSpPr txBox="1">
            <a:spLocks noGrp="1"/>
          </p:cNvSpPr>
          <p:nvPr>
            <p:ph type="subTitle" idx="1"/>
          </p:nvPr>
        </p:nvSpPr>
        <p:spPr>
          <a:xfrm>
            <a:off x="1397025" y="3607461"/>
            <a:ext cx="6350100" cy="523939"/>
          </a:xfrm>
          <a:prstGeom prst="rect">
            <a:avLst/>
          </a:prstGeom>
        </p:spPr>
        <p:txBody>
          <a:bodyPr spcFirstLastPara="1" wrap="square" lIns="91425" tIns="91425" rIns="91425" bIns="91425" anchor="t" anchorCtr="0">
            <a:noAutofit/>
          </a:bodyPr>
          <a:lstStyle/>
          <a:p>
            <a:pPr marL="0" indent="0"/>
            <a:r>
              <a:rPr lang="en-US" err="1"/>
              <a:t>Nhóm</a:t>
            </a:r>
            <a:r>
              <a:rPr lang="en-US"/>
              <a:t> 1</a:t>
            </a:r>
          </a:p>
        </p:txBody>
      </p:sp>
      <p:sp>
        <p:nvSpPr>
          <p:cNvPr id="287" name="Google Shape;287;p36"/>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288" name="Google Shape;288;p36"/>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289" name="Google Shape;289;p36"/>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290" name="Google Shape;290;p36"/>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dk1"/>
                </a:solidFill>
                <a:uFill>
                  <a:noFill/>
                </a:uFill>
                <a:latin typeface="Spectral"/>
                <a:ea typeface="Spectral"/>
                <a:cs typeface="Spectral"/>
                <a:sym typeface="Spectral"/>
                <a:hlinkClick r:id="rId5" action="ppaction://hlinksldjump">
                  <a:extLst>
                    <a:ext uri="{A12FA001-AC4F-418D-AE19-62706E023703}">
                      <ahyp:hlinkClr xmlns:ahyp="http://schemas.microsoft.com/office/drawing/2018/hyperlinkcolor" val="tx"/>
                    </a:ext>
                  </a:extLst>
                </a:hlinkClick>
              </a:rPr>
              <a:t>HOME</a:t>
            </a:r>
            <a:endParaRPr sz="1000" b="1">
              <a:solidFill>
                <a:schemeClr val="dk1"/>
              </a:solidFill>
              <a:latin typeface="Spectral"/>
              <a:ea typeface="Spectral"/>
              <a:cs typeface="Spectral"/>
              <a:sym typeface="Spectral"/>
            </a:endParaRPr>
          </a:p>
        </p:txBody>
      </p:sp>
      <p:sp>
        <p:nvSpPr>
          <p:cNvPr id="291" name="Google Shape;291;p36"/>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6"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292" name="Google Shape;292;p36"/>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293" name="Google Shape;293;p36"/>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grpSp>
        <p:nvGrpSpPr>
          <p:cNvPr id="294" name="Google Shape;294;p36"/>
          <p:cNvGrpSpPr/>
          <p:nvPr/>
        </p:nvGrpSpPr>
        <p:grpSpPr>
          <a:xfrm>
            <a:off x="8535475" y="196100"/>
            <a:ext cx="284400" cy="137300"/>
            <a:chOff x="8535475" y="232250"/>
            <a:chExt cx="284400" cy="137300"/>
          </a:xfrm>
        </p:grpSpPr>
        <p:sp>
          <p:nvSpPr>
            <p:cNvPr id="295" name="Google Shape;295;p36"/>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6"/>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6"/>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 name="Google Shape;298;p36"/>
          <p:cNvSpPr/>
          <p:nvPr/>
        </p:nvSpPr>
        <p:spPr>
          <a:xfrm rot="5400000">
            <a:off x="206125" y="770075"/>
            <a:ext cx="1519500" cy="15195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rot="5400000">
            <a:off x="7018950" y="3983075"/>
            <a:ext cx="1262100" cy="12621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86;p36">
            <a:extLst>
              <a:ext uri="{FF2B5EF4-FFF2-40B4-BE49-F238E27FC236}">
                <a16:creationId xmlns:a16="http://schemas.microsoft.com/office/drawing/2014/main" id="{1AEA2EC1-002D-4685-8325-9B4A3185EC55}"/>
              </a:ext>
            </a:extLst>
          </p:cNvPr>
          <p:cNvSpPr txBox="1">
            <a:spLocks/>
          </p:cNvSpPr>
          <p:nvPr/>
        </p:nvSpPr>
        <p:spPr>
          <a:xfrm>
            <a:off x="1445321" y="4162862"/>
            <a:ext cx="6350100" cy="4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Spectral"/>
              <a:buNone/>
              <a:defRPr sz="1600" b="0" i="0" u="none" strike="noStrike" cap="none">
                <a:solidFill>
                  <a:schemeClr val="dk1"/>
                </a:solidFill>
                <a:latin typeface="Spectral"/>
                <a:ea typeface="Spectral"/>
                <a:cs typeface="Spectral"/>
                <a:sym typeface="Spectral"/>
              </a:defRPr>
            </a:lvl1pPr>
            <a:lvl2pPr marL="914400" marR="0" lvl="1" indent="-317500" algn="ctr" rtl="0">
              <a:lnSpc>
                <a:spcPct val="100000"/>
              </a:lnSpc>
              <a:spcBef>
                <a:spcPts val="0"/>
              </a:spcBef>
              <a:spcAft>
                <a:spcPts val="0"/>
              </a:spcAft>
              <a:buClr>
                <a:schemeClr val="dk1"/>
              </a:buClr>
              <a:buSzPts val="1800"/>
              <a:buFont typeface="Spectral"/>
              <a:buNone/>
              <a:defRPr sz="1800" b="0" i="0" u="none" strike="noStrike" cap="none">
                <a:solidFill>
                  <a:schemeClr val="dk1"/>
                </a:solidFill>
                <a:latin typeface="Spectral"/>
                <a:ea typeface="Spectral"/>
                <a:cs typeface="Spectral"/>
                <a:sym typeface="Spectral"/>
              </a:defRPr>
            </a:lvl2pPr>
            <a:lvl3pPr marL="1371600" marR="0" lvl="2" indent="-317500" algn="ctr" rtl="0">
              <a:lnSpc>
                <a:spcPct val="100000"/>
              </a:lnSpc>
              <a:spcBef>
                <a:spcPts val="0"/>
              </a:spcBef>
              <a:spcAft>
                <a:spcPts val="0"/>
              </a:spcAft>
              <a:buClr>
                <a:schemeClr val="dk1"/>
              </a:buClr>
              <a:buSzPts val="1800"/>
              <a:buFont typeface="Spectral"/>
              <a:buNone/>
              <a:defRPr sz="1800" b="0" i="0" u="none" strike="noStrike" cap="none">
                <a:solidFill>
                  <a:schemeClr val="dk1"/>
                </a:solidFill>
                <a:latin typeface="Spectral"/>
                <a:ea typeface="Spectral"/>
                <a:cs typeface="Spectral"/>
                <a:sym typeface="Spectral"/>
              </a:defRPr>
            </a:lvl3pPr>
            <a:lvl4pPr marL="1828800" marR="0" lvl="3" indent="-317500" algn="ctr" rtl="0">
              <a:lnSpc>
                <a:spcPct val="100000"/>
              </a:lnSpc>
              <a:spcBef>
                <a:spcPts val="0"/>
              </a:spcBef>
              <a:spcAft>
                <a:spcPts val="0"/>
              </a:spcAft>
              <a:buClr>
                <a:schemeClr val="dk1"/>
              </a:buClr>
              <a:buSzPts val="1800"/>
              <a:buFont typeface="Spectral"/>
              <a:buNone/>
              <a:defRPr sz="1800" b="0" i="0" u="none" strike="noStrike" cap="none">
                <a:solidFill>
                  <a:schemeClr val="dk1"/>
                </a:solidFill>
                <a:latin typeface="Spectral"/>
                <a:ea typeface="Spectral"/>
                <a:cs typeface="Spectral"/>
                <a:sym typeface="Spectral"/>
              </a:defRPr>
            </a:lvl4pPr>
            <a:lvl5pPr marL="2286000" marR="0" lvl="4" indent="-317500" algn="ctr" rtl="0">
              <a:lnSpc>
                <a:spcPct val="100000"/>
              </a:lnSpc>
              <a:spcBef>
                <a:spcPts val="0"/>
              </a:spcBef>
              <a:spcAft>
                <a:spcPts val="0"/>
              </a:spcAft>
              <a:buClr>
                <a:schemeClr val="dk1"/>
              </a:buClr>
              <a:buSzPts val="1800"/>
              <a:buFont typeface="Spectral"/>
              <a:buNone/>
              <a:defRPr sz="1800" b="0" i="0" u="none" strike="noStrike" cap="none">
                <a:solidFill>
                  <a:schemeClr val="dk1"/>
                </a:solidFill>
                <a:latin typeface="Spectral"/>
                <a:ea typeface="Spectral"/>
                <a:cs typeface="Spectral"/>
                <a:sym typeface="Spectral"/>
              </a:defRPr>
            </a:lvl5pPr>
            <a:lvl6pPr marL="2743200" marR="0" lvl="5" indent="-317500" algn="ctr" rtl="0">
              <a:lnSpc>
                <a:spcPct val="100000"/>
              </a:lnSpc>
              <a:spcBef>
                <a:spcPts val="0"/>
              </a:spcBef>
              <a:spcAft>
                <a:spcPts val="0"/>
              </a:spcAft>
              <a:buClr>
                <a:schemeClr val="dk1"/>
              </a:buClr>
              <a:buSzPts val="1800"/>
              <a:buFont typeface="Spectral"/>
              <a:buNone/>
              <a:defRPr sz="1800" b="0" i="0" u="none" strike="noStrike" cap="none">
                <a:solidFill>
                  <a:schemeClr val="dk1"/>
                </a:solidFill>
                <a:latin typeface="Spectral"/>
                <a:ea typeface="Spectral"/>
                <a:cs typeface="Spectral"/>
                <a:sym typeface="Spectral"/>
              </a:defRPr>
            </a:lvl6pPr>
            <a:lvl7pPr marL="3200400" marR="0" lvl="6" indent="-317500" algn="ctr" rtl="0">
              <a:lnSpc>
                <a:spcPct val="100000"/>
              </a:lnSpc>
              <a:spcBef>
                <a:spcPts val="0"/>
              </a:spcBef>
              <a:spcAft>
                <a:spcPts val="0"/>
              </a:spcAft>
              <a:buClr>
                <a:schemeClr val="dk1"/>
              </a:buClr>
              <a:buSzPts val="1800"/>
              <a:buFont typeface="Spectral"/>
              <a:buNone/>
              <a:defRPr sz="1800" b="0" i="0" u="none" strike="noStrike" cap="none">
                <a:solidFill>
                  <a:schemeClr val="dk1"/>
                </a:solidFill>
                <a:latin typeface="Spectral"/>
                <a:ea typeface="Spectral"/>
                <a:cs typeface="Spectral"/>
                <a:sym typeface="Spectral"/>
              </a:defRPr>
            </a:lvl7pPr>
            <a:lvl8pPr marL="3657600" marR="0" lvl="7" indent="-317500" algn="ctr" rtl="0">
              <a:lnSpc>
                <a:spcPct val="100000"/>
              </a:lnSpc>
              <a:spcBef>
                <a:spcPts val="0"/>
              </a:spcBef>
              <a:spcAft>
                <a:spcPts val="0"/>
              </a:spcAft>
              <a:buClr>
                <a:schemeClr val="dk1"/>
              </a:buClr>
              <a:buSzPts val="1800"/>
              <a:buFont typeface="Spectral"/>
              <a:buNone/>
              <a:defRPr sz="1800" b="0" i="0" u="none" strike="noStrike" cap="none">
                <a:solidFill>
                  <a:schemeClr val="dk1"/>
                </a:solidFill>
                <a:latin typeface="Spectral"/>
                <a:ea typeface="Spectral"/>
                <a:cs typeface="Spectral"/>
                <a:sym typeface="Spectral"/>
              </a:defRPr>
            </a:lvl8pPr>
            <a:lvl9pPr marL="4114800" marR="0" lvl="8" indent="-317500" algn="ctr" rtl="0">
              <a:lnSpc>
                <a:spcPct val="100000"/>
              </a:lnSpc>
              <a:spcBef>
                <a:spcPts val="0"/>
              </a:spcBef>
              <a:spcAft>
                <a:spcPts val="0"/>
              </a:spcAft>
              <a:buClr>
                <a:schemeClr val="dk1"/>
              </a:buClr>
              <a:buSzPts val="1800"/>
              <a:buFont typeface="Spectral"/>
              <a:buNone/>
              <a:defRPr sz="1800" b="0" i="0" u="none" strike="noStrike" cap="none">
                <a:solidFill>
                  <a:schemeClr val="dk1"/>
                </a:solidFill>
                <a:latin typeface="Spectral"/>
                <a:ea typeface="Spectral"/>
                <a:cs typeface="Spectral"/>
                <a:sym typeface="Spectral"/>
              </a:defRPr>
            </a:lvl9pPr>
          </a:lstStyle>
          <a:p>
            <a:pPr marL="0" indent="0"/>
            <a:r>
              <a:rPr lang="en-US" dirty="0" err="1"/>
              <a:t>Giảng</a:t>
            </a:r>
            <a:r>
              <a:rPr lang="en-US" dirty="0"/>
              <a:t> </a:t>
            </a:r>
            <a:r>
              <a:rPr lang="en-US" dirty="0" err="1"/>
              <a:t>viên</a:t>
            </a:r>
            <a:r>
              <a:rPr lang="en-US" dirty="0"/>
              <a:t>: </a:t>
            </a:r>
            <a:r>
              <a:rPr lang="en-US" dirty="0" err="1"/>
              <a:t>ThS</a:t>
            </a:r>
            <a:r>
              <a:rPr lang="en-US" dirty="0"/>
              <a:t>. </a:t>
            </a:r>
            <a:r>
              <a:rPr lang="en-US" dirty="0" err="1"/>
              <a:t>Tống</a:t>
            </a:r>
            <a:r>
              <a:rPr lang="en-US" dirty="0"/>
              <a:t> Thanh Văn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p:nvPr/>
        </p:nvSpPr>
        <p:spPr>
          <a:xfrm>
            <a:off x="-1395025" y="-793550"/>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vi-VN"/>
          </a:p>
        </p:txBody>
      </p:sp>
      <p:sp>
        <p:nvSpPr>
          <p:cNvPr id="471" name="Google Shape;471;p44"/>
          <p:cNvSpPr/>
          <p:nvPr/>
        </p:nvSpPr>
        <p:spPr>
          <a:xfrm rot="5400000">
            <a:off x="5418625" y="1423475"/>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rot="10800000">
            <a:off x="7405559" y="3164643"/>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477" name="Google Shape;477;p44"/>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478" name="Google Shape;478;p44"/>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479" name="Google Shape;479;p44"/>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hlink"/>
                </a:solidFill>
                <a:uFill>
                  <a:noFill/>
                </a:uFill>
                <a:latin typeface="Spectral"/>
                <a:ea typeface="Spectral"/>
                <a:cs typeface="Spectral"/>
                <a:sym typeface="Spectral"/>
                <a:hlinkClick r:id="rId5" action="ppaction://hlinksldjump"/>
              </a:rPr>
              <a:t>HOME</a:t>
            </a:r>
            <a:endParaRPr sz="1000" b="1">
              <a:solidFill>
                <a:schemeClr val="dk1"/>
              </a:solidFill>
              <a:latin typeface="Spectral"/>
              <a:ea typeface="Spectral"/>
              <a:cs typeface="Spectral"/>
              <a:sym typeface="Spectral"/>
            </a:endParaRPr>
          </a:p>
        </p:txBody>
      </p:sp>
      <p:sp>
        <p:nvSpPr>
          <p:cNvPr id="480" name="Google Shape;480;p44"/>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6"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481" name="Google Shape;481;p44"/>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482" name="Google Shape;482;p44"/>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grpSp>
        <p:nvGrpSpPr>
          <p:cNvPr id="483" name="Google Shape;483;p44"/>
          <p:cNvGrpSpPr/>
          <p:nvPr/>
        </p:nvGrpSpPr>
        <p:grpSpPr>
          <a:xfrm>
            <a:off x="8535475" y="196100"/>
            <a:ext cx="284400" cy="137300"/>
            <a:chOff x="8535475" y="232250"/>
            <a:chExt cx="284400" cy="137300"/>
          </a:xfrm>
        </p:grpSpPr>
        <p:sp>
          <p:nvSpPr>
            <p:cNvPr id="484" name="Google Shape;484;p44"/>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CBB7FB70-2F26-C939-2B23-7C034C1E13AA}"/>
              </a:ext>
            </a:extLst>
          </p:cNvPr>
          <p:cNvSpPr txBox="1"/>
          <p:nvPr/>
        </p:nvSpPr>
        <p:spPr>
          <a:xfrm>
            <a:off x="187011" y="1185856"/>
            <a:ext cx="5090902" cy="3323987"/>
          </a:xfrm>
          <a:prstGeom prst="rect">
            <a:avLst/>
          </a:prstGeom>
          <a:noFill/>
        </p:spPr>
        <p:txBody>
          <a:bodyPr wrap="square" rtlCol="0">
            <a:spAutoFit/>
          </a:bodyPr>
          <a:lstStyle/>
          <a:p>
            <a:pPr marL="285750" indent="-285750">
              <a:buFont typeface="Arial" panose="020B0604020202020204" pitchFamily="34" charset="0"/>
              <a:buChar char="•"/>
            </a:pPr>
            <a:r>
              <a:rPr lang="vi-VN">
                <a:latin typeface="Spectral" panose="020B0604020202020204" charset="0"/>
              </a:rPr>
              <a:t>Các gói phân tích dữ liệu như “dplyr”, “tidyr” và “ggplot2” để thực hiện các thao tác lọc, sắp xếp, tóm tắt và trực quan hóa dữ liệu. </a:t>
            </a:r>
          </a:p>
          <a:p>
            <a:pPr marL="285750" indent="-285750">
              <a:buFont typeface="Arial" panose="020B0604020202020204" pitchFamily="34" charset="0"/>
              <a:buChar char="•"/>
            </a:pPr>
            <a:endParaRPr lang="vi-VN">
              <a:latin typeface="Spectral" panose="020B0604020202020204" charset="0"/>
            </a:endParaRPr>
          </a:p>
          <a:p>
            <a:pPr marL="285750" indent="-285750">
              <a:buFont typeface="Arial" panose="020B0604020202020204" pitchFamily="34" charset="0"/>
              <a:buChar char="•"/>
            </a:pPr>
            <a:r>
              <a:rPr lang="vi-VN">
                <a:latin typeface="Spectral" panose="020B0604020202020204" charset="0"/>
              </a:rPr>
              <a:t>Gói xử lý dữ liệu thời gian như “lubridate” để tính toán, chuyển đổi, và trích xuất các đối tượng thời gian. </a:t>
            </a:r>
          </a:p>
          <a:p>
            <a:pPr marL="285750" indent="-285750">
              <a:buFont typeface="Arial" panose="020B0604020202020204" pitchFamily="34" charset="0"/>
              <a:buChar char="•"/>
            </a:pPr>
            <a:endParaRPr lang="vi-VN">
              <a:latin typeface="Spectral" panose="020B0604020202020204" charset="0"/>
            </a:endParaRPr>
          </a:p>
          <a:p>
            <a:pPr marL="285750" indent="-285750">
              <a:buFont typeface="Arial" panose="020B0604020202020204" pitchFamily="34" charset="0"/>
              <a:buChar char="•"/>
            </a:pPr>
            <a:r>
              <a:rPr lang="vi-VN">
                <a:latin typeface="Spectral" panose="020B0604020202020204" charset="0"/>
              </a:rPr>
              <a:t>Gói công cụ “remotes” giúp mở rộng các chức năng trong R, cụ thể là có thể cài đặt từ nguồn khác như GitHub để sử dụng một số chức năng ngoài như vẽ bản đồ. </a:t>
            </a:r>
          </a:p>
          <a:p>
            <a:pPr marL="285750" indent="-285750">
              <a:buFont typeface="Arial" panose="020B0604020202020204" pitchFamily="34" charset="0"/>
              <a:buChar char="•"/>
            </a:pPr>
            <a:endParaRPr lang="vi-VN">
              <a:latin typeface="Spectral" panose="020B0604020202020204" charset="0"/>
            </a:endParaRPr>
          </a:p>
          <a:p>
            <a:pPr marL="285750" indent="-285750">
              <a:buFont typeface="Arial" panose="020B0604020202020204" pitchFamily="34" charset="0"/>
              <a:buChar char="•"/>
            </a:pPr>
            <a:r>
              <a:rPr lang="vi-VN">
                <a:latin typeface="Spectral" panose="020B0604020202020204" charset="0"/>
              </a:rPr>
              <a:t>Các gói xử lý văn bản như “tidytext”, “tm”, “stringr”. </a:t>
            </a:r>
          </a:p>
          <a:p>
            <a:pPr marL="285750" indent="-285750">
              <a:buFont typeface="Arial" panose="020B0604020202020204" pitchFamily="34" charset="0"/>
              <a:buChar char="•"/>
            </a:pPr>
            <a:endParaRPr lang="vi-VN">
              <a:latin typeface="Spectral" panose="020B0604020202020204" charset="0"/>
            </a:endParaRPr>
          </a:p>
          <a:p>
            <a:pPr marL="285750" indent="-285750">
              <a:buFont typeface="Arial" panose="020B0604020202020204" pitchFamily="34" charset="0"/>
              <a:buChar char="•"/>
            </a:pPr>
            <a:r>
              <a:rPr lang="vi-VN">
                <a:latin typeface="Spectral" panose="020B0604020202020204" charset="0"/>
              </a:rPr>
              <a:t>Một số gói công cụ để truy cập các dịch vụ của Google. </a:t>
            </a:r>
          </a:p>
          <a:p>
            <a:pPr marL="285750" indent="-285750">
              <a:buFont typeface="Arial" panose="020B0604020202020204" pitchFamily="34" charset="0"/>
              <a:buChar char="•"/>
            </a:pPr>
            <a:endParaRPr lang="vi-VN">
              <a:latin typeface="Spectral" panose="020B0604020202020204" charset="0"/>
            </a:endParaRPr>
          </a:p>
        </p:txBody>
      </p:sp>
      <p:sp>
        <p:nvSpPr>
          <p:cNvPr id="17" name="Google Shape;795;p52">
            <a:extLst>
              <a:ext uri="{FF2B5EF4-FFF2-40B4-BE49-F238E27FC236}">
                <a16:creationId xmlns:a16="http://schemas.microsoft.com/office/drawing/2014/main" id="{C89018FF-2374-2D55-D433-78E3F5772B1D}"/>
              </a:ext>
            </a:extLst>
          </p:cNvPr>
          <p:cNvSpPr txBox="1">
            <a:spLocks noGrp="1"/>
          </p:cNvSpPr>
          <p:nvPr/>
        </p:nvSpPr>
        <p:spPr>
          <a:xfrm>
            <a:off x="6704265" y="2349318"/>
            <a:ext cx="818522" cy="649382"/>
          </a:xfrm>
          <a:prstGeom prst="rect">
            <a:avLst/>
          </a:prstGeom>
          <a:solidFill>
            <a:schemeClr val="dk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Cormorant Garamond SemiBold"/>
              <a:buNone/>
              <a:defRPr sz="6000" b="0" i="0" u="none" strike="noStrike" cap="none">
                <a:solidFill>
                  <a:schemeClr val="lt2"/>
                </a:solidFill>
                <a:latin typeface="Cormorant Garamond SemiBold"/>
                <a:ea typeface="Cormorant Garamond SemiBold"/>
                <a:cs typeface="Cormorant Garamond SemiBold"/>
                <a:sym typeface="Cormorant Garamond SemiBold"/>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pPr marL="0" lvl="0" indent="0" algn="ctr" rtl="0">
              <a:spcBef>
                <a:spcPts val="0"/>
              </a:spcBef>
              <a:spcAft>
                <a:spcPts val="0"/>
              </a:spcAft>
              <a:buNone/>
            </a:pPr>
            <a:r>
              <a:rPr lang="vi-VN" sz="4400"/>
              <a:t>3.2</a:t>
            </a:r>
            <a:endParaRPr sz="4400"/>
          </a:p>
        </p:txBody>
      </p:sp>
      <p:sp>
        <p:nvSpPr>
          <p:cNvPr id="18" name="Google Shape;794;p52">
            <a:extLst>
              <a:ext uri="{FF2B5EF4-FFF2-40B4-BE49-F238E27FC236}">
                <a16:creationId xmlns:a16="http://schemas.microsoft.com/office/drawing/2014/main" id="{4B1CBEBF-B153-2957-DE9F-BE6834F8DDE1}"/>
              </a:ext>
            </a:extLst>
          </p:cNvPr>
          <p:cNvSpPr txBox="1">
            <a:spLocks noGrp="1"/>
          </p:cNvSpPr>
          <p:nvPr/>
        </p:nvSpPr>
        <p:spPr>
          <a:xfrm>
            <a:off x="5942577" y="3082743"/>
            <a:ext cx="2333075"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Cormorant Garamond SemiBold"/>
              <a:buNone/>
              <a:defRPr sz="5000" b="0" i="0" u="none" strike="noStrike" cap="none">
                <a:solidFill>
                  <a:schemeClr val="dk1"/>
                </a:solidFill>
                <a:latin typeface="Cormorant Garamond SemiBold"/>
                <a:ea typeface="Cormorant Garamond SemiBold"/>
                <a:cs typeface="Cormorant Garamond SemiBold"/>
                <a:sym typeface="Cormorant Garamond SemiBold"/>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pPr marL="0" lvl="0" indent="0" algn="ctr" rtl="0">
              <a:spcBef>
                <a:spcPts val="0"/>
              </a:spcBef>
              <a:spcAft>
                <a:spcPts val="0"/>
              </a:spcAft>
              <a:buNone/>
            </a:pPr>
            <a:r>
              <a:rPr lang="vi-VN" sz="2400"/>
              <a:t>Công cụ xử lý bộ dữ liệu</a:t>
            </a:r>
            <a:endParaRPr sz="2400"/>
          </a:p>
        </p:txBody>
      </p:sp>
      <p:sp>
        <p:nvSpPr>
          <p:cNvPr id="2" name="Google Shape;809;p52">
            <a:extLst>
              <a:ext uri="{FF2B5EF4-FFF2-40B4-BE49-F238E27FC236}">
                <a16:creationId xmlns:a16="http://schemas.microsoft.com/office/drawing/2014/main" id="{C2AB6014-6819-058A-5340-BA0685CFE14B}"/>
              </a:ext>
            </a:extLst>
          </p:cNvPr>
          <p:cNvSpPr/>
          <p:nvPr/>
        </p:nvSpPr>
        <p:spPr>
          <a:xfrm rot="16200000" flipH="1">
            <a:off x="-1693965" y="-79355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2487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F691-BA02-F2B6-27B4-4D5ADF54A3B1}"/>
              </a:ext>
            </a:extLst>
          </p:cNvPr>
          <p:cNvSpPr>
            <a:spLocks noGrp="1"/>
          </p:cNvSpPr>
          <p:nvPr>
            <p:ph type="title"/>
          </p:nvPr>
        </p:nvSpPr>
        <p:spPr/>
        <p:txBody>
          <a:bodyPr/>
          <a:lstStyle/>
          <a:p>
            <a:r>
              <a:rPr lang="vi-VN"/>
              <a:t>Các bước thực hiện</a:t>
            </a:r>
          </a:p>
        </p:txBody>
      </p:sp>
      <p:sp>
        <p:nvSpPr>
          <p:cNvPr id="6" name="Google Shape;795;p52">
            <a:extLst>
              <a:ext uri="{FF2B5EF4-FFF2-40B4-BE49-F238E27FC236}">
                <a16:creationId xmlns:a16="http://schemas.microsoft.com/office/drawing/2014/main" id="{C89018FF-2374-2D55-D433-78E3F5772B1D}"/>
              </a:ext>
            </a:extLst>
          </p:cNvPr>
          <p:cNvSpPr txBox="1">
            <a:spLocks noGrp="1"/>
          </p:cNvSpPr>
          <p:nvPr/>
        </p:nvSpPr>
        <p:spPr>
          <a:xfrm>
            <a:off x="813148" y="527430"/>
            <a:ext cx="765395" cy="572700"/>
          </a:xfrm>
          <a:prstGeom prst="rect">
            <a:avLst/>
          </a:prstGeom>
          <a:solidFill>
            <a:schemeClr val="dk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vi-VN" sz="4400">
                <a:solidFill>
                  <a:schemeClr val="accent6"/>
                </a:solidFill>
                <a:latin typeface="Cormorant Garamond Medium" panose="020B0604020202020204" charset="0"/>
                <a:ea typeface="Cormorant Garamond Medium" panose="020B0604020202020204" charset="0"/>
              </a:rPr>
              <a:t>3.3</a:t>
            </a:r>
            <a:endParaRPr sz="4400">
              <a:solidFill>
                <a:schemeClr val="accent6"/>
              </a:solidFill>
              <a:latin typeface="Cormorant Garamond Medium" panose="020B0604020202020204" charset="0"/>
              <a:ea typeface="Cormorant Garamond Medium" panose="020B0604020202020204" charset="0"/>
            </a:endParaRPr>
          </a:p>
        </p:txBody>
      </p:sp>
      <p:grpSp>
        <p:nvGrpSpPr>
          <p:cNvPr id="10" name="Group 9">
            <a:extLst>
              <a:ext uri="{FF2B5EF4-FFF2-40B4-BE49-F238E27FC236}">
                <a16:creationId xmlns:a16="http://schemas.microsoft.com/office/drawing/2014/main" id="{E7A32DE9-E02D-98E1-E26F-EC55DAD03EB5}"/>
              </a:ext>
            </a:extLst>
          </p:cNvPr>
          <p:cNvGrpSpPr/>
          <p:nvPr/>
        </p:nvGrpSpPr>
        <p:grpSpPr>
          <a:xfrm>
            <a:off x="1052851" y="1962104"/>
            <a:ext cx="7129907" cy="2067112"/>
            <a:chOff x="1052851" y="1962104"/>
            <a:chExt cx="7129907" cy="2067112"/>
          </a:xfrm>
        </p:grpSpPr>
        <p:pic>
          <p:nvPicPr>
            <p:cNvPr id="1026" name="Picture 2">
              <a:extLst>
                <a:ext uri="{FF2B5EF4-FFF2-40B4-BE49-F238E27FC236}">
                  <a16:creationId xmlns:a16="http://schemas.microsoft.com/office/drawing/2014/main" id="{5336E645-780A-1F1F-19B7-4B9DF880F9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1053552" y="2461702"/>
              <a:ext cx="7128528" cy="1567514"/>
            </a:xfrm>
            <a:prstGeom prst="rect">
              <a:avLst/>
            </a:prstGeom>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06B30256-82D9-0CC9-72BD-5BD921D8A219}"/>
                </a:ext>
              </a:extLst>
            </p:cNvPr>
            <p:cNvSpPr txBox="1">
              <a:spLocks/>
            </p:cNvSpPr>
            <p:nvPr/>
          </p:nvSpPr>
          <p:spPr>
            <a:xfrm>
              <a:off x="1052851" y="1962104"/>
              <a:ext cx="7129907" cy="498093"/>
            </a:xfrm>
            <a:prstGeom prst="rect">
              <a:avLst/>
            </a:prstGeom>
            <a:solidFill>
              <a:schemeClr val="tx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SemiBold"/>
                <a:buNone/>
                <a:defRPr sz="3500" b="0" i="0" u="none" strike="noStrike" cap="none">
                  <a:solidFill>
                    <a:schemeClr val="dk1"/>
                  </a:solidFill>
                  <a:latin typeface="Cormorant Garamond SemiBold"/>
                  <a:ea typeface="Cormorant Garamond SemiBold"/>
                  <a:cs typeface="Cormorant Garamond SemiBold"/>
                  <a:sym typeface="Cormorant Garamond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2000">
                  <a:solidFill>
                    <a:schemeClr val="accent3"/>
                  </a:solidFill>
                </a:rPr>
                <a:t>1. Cài đặt và khởi tạo các gói công cụ cơ bản </a:t>
              </a:r>
              <a:endParaRPr lang="en-US"/>
            </a:p>
          </p:txBody>
        </p:sp>
      </p:grpSp>
      <p:sp>
        <p:nvSpPr>
          <p:cNvPr id="3" name="Google Shape;809;p52">
            <a:extLst>
              <a:ext uri="{FF2B5EF4-FFF2-40B4-BE49-F238E27FC236}">
                <a16:creationId xmlns:a16="http://schemas.microsoft.com/office/drawing/2014/main" id="{ACF4035A-7645-FD88-9F1F-BA8261EA19F2}"/>
              </a:ext>
            </a:extLst>
          </p:cNvPr>
          <p:cNvSpPr/>
          <p:nvPr/>
        </p:nvSpPr>
        <p:spPr>
          <a:xfrm rot="16200000" flipH="1">
            <a:off x="-1824411" y="36033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0;p52">
            <a:extLst>
              <a:ext uri="{FF2B5EF4-FFF2-40B4-BE49-F238E27FC236}">
                <a16:creationId xmlns:a16="http://schemas.microsoft.com/office/drawing/2014/main" id="{C5C00931-8F12-E8B5-BABC-E696EB1D0B67}"/>
              </a:ext>
            </a:extLst>
          </p:cNvPr>
          <p:cNvSpPr/>
          <p:nvPr/>
        </p:nvSpPr>
        <p:spPr>
          <a:xfrm rot="5400000" flipH="1">
            <a:off x="9596532" y="362370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70;p44">
            <a:extLst>
              <a:ext uri="{FF2B5EF4-FFF2-40B4-BE49-F238E27FC236}">
                <a16:creationId xmlns:a16="http://schemas.microsoft.com/office/drawing/2014/main" id="{D7EBC2EC-616B-BF19-8B54-33E23A828C0B}"/>
              </a:ext>
            </a:extLst>
          </p:cNvPr>
          <p:cNvSpPr/>
          <p:nvPr/>
        </p:nvSpPr>
        <p:spPr>
          <a:xfrm>
            <a:off x="-9639616" y="-657363"/>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vi-VN"/>
          </a:p>
        </p:txBody>
      </p:sp>
    </p:spTree>
    <p:extLst>
      <p:ext uri="{BB962C8B-B14F-4D97-AF65-F5344CB8AC3E}">
        <p14:creationId xmlns:p14="http://schemas.microsoft.com/office/powerpoint/2010/main" val="2677027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1313-7EC9-7DDD-EE96-78F88016EB25}"/>
              </a:ext>
            </a:extLst>
          </p:cNvPr>
          <p:cNvSpPr>
            <a:spLocks noGrp="1"/>
          </p:cNvSpPr>
          <p:nvPr>
            <p:ph type="title"/>
          </p:nvPr>
        </p:nvSpPr>
        <p:spPr>
          <a:xfrm>
            <a:off x="986590" y="330429"/>
            <a:ext cx="6906276" cy="456680"/>
          </a:xfrm>
        </p:spPr>
        <p:txBody>
          <a:bodyPr/>
          <a:lstStyle/>
          <a:p>
            <a:r>
              <a:rPr lang="vi-VN" sz="2000"/>
              <a:t>2. Đọc và xử lý dữ liệu</a:t>
            </a:r>
          </a:p>
        </p:txBody>
      </p:sp>
      <p:pic>
        <p:nvPicPr>
          <p:cNvPr id="2052" name="Picture 4">
            <a:extLst>
              <a:ext uri="{FF2B5EF4-FFF2-40B4-BE49-F238E27FC236}">
                <a16:creationId xmlns:a16="http://schemas.microsoft.com/office/drawing/2014/main" id="{75EEE1DC-446E-0B0A-B708-3B4CDFFB9E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369"/>
          <a:stretch/>
        </p:blipFill>
        <p:spPr bwMode="auto">
          <a:xfrm>
            <a:off x="986590" y="1306057"/>
            <a:ext cx="6906276" cy="15600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09BC34F-A0F1-AC9C-BCB8-DCA3E9D1CA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472" b="825"/>
          <a:stretch/>
        </p:blipFill>
        <p:spPr bwMode="auto">
          <a:xfrm>
            <a:off x="986590" y="3306754"/>
            <a:ext cx="6906276" cy="157125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B99C928F-6830-C86B-8BD4-84702F4D9962}"/>
              </a:ext>
            </a:extLst>
          </p:cNvPr>
          <p:cNvSpPr>
            <a:spLocks noGrp="1"/>
          </p:cNvSpPr>
          <p:nvPr>
            <p:ph type="title"/>
          </p:nvPr>
        </p:nvSpPr>
        <p:spPr>
          <a:xfrm>
            <a:off x="986590" y="2875351"/>
            <a:ext cx="6906276" cy="456680"/>
          </a:xfrm>
          <a:noFill/>
        </p:spPr>
        <p:txBody>
          <a:bodyPr/>
          <a:lstStyle/>
          <a:p>
            <a:r>
              <a:rPr lang="vi-VN" sz="2000">
                <a:solidFill>
                  <a:schemeClr val="bg1">
                    <a:lumMod val="10000"/>
                  </a:schemeClr>
                </a:solidFill>
              </a:rPr>
              <a:t>Kiểm tra các giá trị thiếu trong bộ dữ liệu </a:t>
            </a:r>
          </a:p>
        </p:txBody>
      </p:sp>
      <p:sp>
        <p:nvSpPr>
          <p:cNvPr id="6" name="Title 2">
            <a:extLst>
              <a:ext uri="{FF2B5EF4-FFF2-40B4-BE49-F238E27FC236}">
                <a16:creationId xmlns:a16="http://schemas.microsoft.com/office/drawing/2014/main" id="{A95A0411-A538-822A-9C6E-C75FECBAA254}"/>
              </a:ext>
            </a:extLst>
          </p:cNvPr>
          <p:cNvSpPr txBox="1">
            <a:spLocks/>
          </p:cNvSpPr>
          <p:nvPr/>
        </p:nvSpPr>
        <p:spPr>
          <a:xfrm>
            <a:off x="986590" y="854394"/>
            <a:ext cx="6906276" cy="45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SemiBold"/>
              <a:buNone/>
              <a:defRPr sz="3000" b="0" i="0" u="none" strike="noStrike" cap="none">
                <a:solidFill>
                  <a:schemeClr val="lt1"/>
                </a:solidFill>
                <a:latin typeface="Cormorant Garamond SemiBold"/>
                <a:ea typeface="Cormorant Garamond SemiBold"/>
                <a:cs typeface="Cormorant Garamond SemiBold"/>
                <a:sym typeface="Cormorant Garamond SemiBold"/>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2000">
                <a:solidFill>
                  <a:schemeClr val="bg1">
                    <a:lumMod val="10000"/>
                  </a:schemeClr>
                </a:solidFill>
              </a:rPr>
              <a:t>Đọc dữ liệu</a:t>
            </a:r>
          </a:p>
        </p:txBody>
      </p:sp>
      <p:sp>
        <p:nvSpPr>
          <p:cNvPr id="2" name="Google Shape;809;p52">
            <a:extLst>
              <a:ext uri="{FF2B5EF4-FFF2-40B4-BE49-F238E27FC236}">
                <a16:creationId xmlns:a16="http://schemas.microsoft.com/office/drawing/2014/main" id="{9CFF2819-EFB4-1923-355D-BE674C9FBF8A}"/>
              </a:ext>
            </a:extLst>
          </p:cNvPr>
          <p:cNvSpPr/>
          <p:nvPr/>
        </p:nvSpPr>
        <p:spPr>
          <a:xfrm rot="16200000" flipH="1">
            <a:off x="-2400750" y="4998888"/>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0;p52">
            <a:extLst>
              <a:ext uri="{FF2B5EF4-FFF2-40B4-BE49-F238E27FC236}">
                <a16:creationId xmlns:a16="http://schemas.microsoft.com/office/drawing/2014/main" id="{CE9A2CCF-5F26-E04D-A87F-0CFC1E44A5EA}"/>
              </a:ext>
            </a:extLst>
          </p:cNvPr>
          <p:cNvSpPr/>
          <p:nvPr/>
        </p:nvSpPr>
        <p:spPr>
          <a:xfrm rot="5400000" flipH="1">
            <a:off x="11278375" y="-1189371"/>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06C42199-2508-F1DF-7230-66CB0839B631}"/>
              </a:ext>
            </a:extLst>
          </p:cNvPr>
          <p:cNvGrpSpPr/>
          <p:nvPr/>
        </p:nvGrpSpPr>
        <p:grpSpPr>
          <a:xfrm>
            <a:off x="-4881022" y="-2344544"/>
            <a:ext cx="7129907" cy="2067112"/>
            <a:chOff x="1052851" y="1962104"/>
            <a:chExt cx="7129907" cy="2067112"/>
          </a:xfrm>
        </p:grpSpPr>
        <p:pic>
          <p:nvPicPr>
            <p:cNvPr id="8" name="Picture 2">
              <a:extLst>
                <a:ext uri="{FF2B5EF4-FFF2-40B4-BE49-F238E27FC236}">
                  <a16:creationId xmlns:a16="http://schemas.microsoft.com/office/drawing/2014/main" id="{4D329993-D582-F2A0-9B3E-66DAE89D7C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tretch/>
          </p:blipFill>
          <p:spPr bwMode="auto">
            <a:xfrm>
              <a:off x="1053552" y="2461702"/>
              <a:ext cx="7128528" cy="1567514"/>
            </a:xfrm>
            <a:prstGeom prst="rect">
              <a:avLst/>
            </a:prstGeom>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F3B9582B-5D1B-2E34-C4DD-F0CE03A9186A}"/>
                </a:ext>
              </a:extLst>
            </p:cNvPr>
            <p:cNvSpPr txBox="1">
              <a:spLocks/>
            </p:cNvSpPr>
            <p:nvPr/>
          </p:nvSpPr>
          <p:spPr>
            <a:xfrm>
              <a:off x="1052851" y="1962104"/>
              <a:ext cx="7129907" cy="498093"/>
            </a:xfrm>
            <a:prstGeom prst="rect">
              <a:avLst/>
            </a:prstGeom>
            <a:solidFill>
              <a:schemeClr val="tx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SemiBold"/>
                <a:buNone/>
                <a:defRPr sz="3500" b="0" i="0" u="none" strike="noStrike" cap="none">
                  <a:solidFill>
                    <a:schemeClr val="dk1"/>
                  </a:solidFill>
                  <a:latin typeface="Cormorant Garamond SemiBold"/>
                  <a:ea typeface="Cormorant Garamond SemiBold"/>
                  <a:cs typeface="Cormorant Garamond SemiBold"/>
                  <a:sym typeface="Cormorant Garamond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2000">
                  <a:solidFill>
                    <a:schemeClr val="accent3"/>
                  </a:solidFill>
                </a:rPr>
                <a:t>1. Cài đặt và khởi tạo các gói công cụ cơ bản </a:t>
              </a:r>
              <a:endParaRPr lang="en-US"/>
            </a:p>
          </p:txBody>
        </p:sp>
      </p:grpSp>
    </p:spTree>
    <p:extLst>
      <p:ext uri="{BB962C8B-B14F-4D97-AF65-F5344CB8AC3E}">
        <p14:creationId xmlns:p14="http://schemas.microsoft.com/office/powerpoint/2010/main" val="3175003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1313-7EC9-7DDD-EE96-78F88016EB25}"/>
              </a:ext>
            </a:extLst>
          </p:cNvPr>
          <p:cNvSpPr>
            <a:spLocks noGrp="1"/>
          </p:cNvSpPr>
          <p:nvPr>
            <p:ph type="title"/>
          </p:nvPr>
        </p:nvSpPr>
        <p:spPr>
          <a:xfrm>
            <a:off x="986590" y="587191"/>
            <a:ext cx="6906276" cy="456680"/>
          </a:xfrm>
          <a:noFill/>
        </p:spPr>
        <p:txBody>
          <a:bodyPr/>
          <a:lstStyle/>
          <a:p>
            <a:r>
              <a:rPr lang="vi-VN" sz="2000">
                <a:solidFill>
                  <a:srgbClr val="181818"/>
                </a:solidFill>
              </a:rPr>
              <a:t>Loại bỏ các giá trị thiếu </a:t>
            </a:r>
          </a:p>
        </p:txBody>
      </p:sp>
      <p:sp>
        <p:nvSpPr>
          <p:cNvPr id="4" name="Title 2">
            <a:extLst>
              <a:ext uri="{FF2B5EF4-FFF2-40B4-BE49-F238E27FC236}">
                <a16:creationId xmlns:a16="http://schemas.microsoft.com/office/drawing/2014/main" id="{B99C928F-6830-C86B-8BD4-84702F4D9962}"/>
              </a:ext>
            </a:extLst>
          </p:cNvPr>
          <p:cNvSpPr>
            <a:spLocks noGrp="1"/>
          </p:cNvSpPr>
          <p:nvPr>
            <p:ph type="title"/>
          </p:nvPr>
        </p:nvSpPr>
        <p:spPr>
          <a:xfrm>
            <a:off x="986590" y="2701415"/>
            <a:ext cx="6906276" cy="456680"/>
          </a:xfrm>
          <a:noFill/>
        </p:spPr>
        <p:txBody>
          <a:bodyPr/>
          <a:lstStyle/>
          <a:p>
            <a:r>
              <a:rPr lang="vi-VN" sz="2000">
                <a:solidFill>
                  <a:srgbClr val="181818"/>
                </a:solidFill>
              </a:rPr>
              <a:t>Kết hợp các bảng</a:t>
            </a:r>
          </a:p>
        </p:txBody>
      </p:sp>
      <p:pic>
        <p:nvPicPr>
          <p:cNvPr id="3074" name="Picture 2">
            <a:extLst>
              <a:ext uri="{FF2B5EF4-FFF2-40B4-BE49-F238E27FC236}">
                <a16:creationId xmlns:a16="http://schemas.microsoft.com/office/drawing/2014/main" id="{5A03D72F-1F97-C377-4A2D-A33211A7D3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4472"/>
          <a:stretch/>
        </p:blipFill>
        <p:spPr bwMode="auto">
          <a:xfrm>
            <a:off x="986590" y="1053225"/>
            <a:ext cx="6906276" cy="16129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8AC3029-E549-7FE1-7288-60FF08E61A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472"/>
          <a:stretch/>
        </p:blipFill>
        <p:spPr bwMode="auto">
          <a:xfrm>
            <a:off x="986590" y="3230760"/>
            <a:ext cx="6906276" cy="136048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09;p52">
            <a:extLst>
              <a:ext uri="{FF2B5EF4-FFF2-40B4-BE49-F238E27FC236}">
                <a16:creationId xmlns:a16="http://schemas.microsoft.com/office/drawing/2014/main" id="{4A25D880-7574-C385-73CE-289FAFC31704}"/>
              </a:ext>
            </a:extLst>
          </p:cNvPr>
          <p:cNvSpPr/>
          <p:nvPr/>
        </p:nvSpPr>
        <p:spPr>
          <a:xfrm rot="16200000" flipH="1">
            <a:off x="1612450" y="-1235132"/>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0;p52">
            <a:extLst>
              <a:ext uri="{FF2B5EF4-FFF2-40B4-BE49-F238E27FC236}">
                <a16:creationId xmlns:a16="http://schemas.microsoft.com/office/drawing/2014/main" id="{CF645277-7FB0-3EE9-7E30-64102643C4FA}"/>
              </a:ext>
            </a:extLst>
          </p:cNvPr>
          <p:cNvSpPr/>
          <p:nvPr/>
        </p:nvSpPr>
        <p:spPr>
          <a:xfrm rot="5400000" flipH="1">
            <a:off x="8725675" y="5338412"/>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FB64100A-F248-C053-BCF3-A3BA310B2E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7369"/>
          <a:stretch/>
        </p:blipFill>
        <p:spPr bwMode="auto">
          <a:xfrm>
            <a:off x="11414642" y="0"/>
            <a:ext cx="6906276" cy="15600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2A3BB41-2B5A-9BE8-A0B5-DFC223B96A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472" b="825"/>
          <a:stretch/>
        </p:blipFill>
        <p:spPr bwMode="auto">
          <a:xfrm>
            <a:off x="-7768303" y="6858212"/>
            <a:ext cx="6906276" cy="157125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2">
            <a:extLst>
              <a:ext uri="{FF2B5EF4-FFF2-40B4-BE49-F238E27FC236}">
                <a16:creationId xmlns:a16="http://schemas.microsoft.com/office/drawing/2014/main" id="{9308F3A1-3E28-639E-9158-F4B3587389F0}"/>
              </a:ext>
            </a:extLst>
          </p:cNvPr>
          <p:cNvSpPr txBox="1">
            <a:spLocks/>
          </p:cNvSpPr>
          <p:nvPr/>
        </p:nvSpPr>
        <p:spPr>
          <a:xfrm>
            <a:off x="-4733274" y="-2007358"/>
            <a:ext cx="6906276" cy="45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SemiBold"/>
              <a:buNone/>
              <a:defRPr sz="3000" b="0" i="0" u="none" strike="noStrike" cap="none">
                <a:solidFill>
                  <a:schemeClr val="lt1"/>
                </a:solidFill>
                <a:latin typeface="Cormorant Garamond SemiBold"/>
                <a:ea typeface="Cormorant Garamond SemiBold"/>
                <a:cs typeface="Cormorant Garamond SemiBold"/>
                <a:sym typeface="Cormorant Garamond SemiBold"/>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2000">
                <a:solidFill>
                  <a:schemeClr val="bg1">
                    <a:lumMod val="10000"/>
                  </a:schemeClr>
                </a:solidFill>
              </a:rPr>
              <a:t>Kiểm tra các giá trị thiếu trong bộ dữ liệu </a:t>
            </a:r>
          </a:p>
        </p:txBody>
      </p:sp>
      <p:sp>
        <p:nvSpPr>
          <p:cNvPr id="9" name="Title 2">
            <a:extLst>
              <a:ext uri="{FF2B5EF4-FFF2-40B4-BE49-F238E27FC236}">
                <a16:creationId xmlns:a16="http://schemas.microsoft.com/office/drawing/2014/main" id="{F30810AF-262A-6307-DE8C-16FCA42DD646}"/>
              </a:ext>
            </a:extLst>
          </p:cNvPr>
          <p:cNvSpPr txBox="1">
            <a:spLocks/>
          </p:cNvSpPr>
          <p:nvPr/>
        </p:nvSpPr>
        <p:spPr>
          <a:xfrm>
            <a:off x="-7768303" y="1146421"/>
            <a:ext cx="6906276" cy="45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SemiBold"/>
              <a:buNone/>
              <a:defRPr sz="3000" b="0" i="0" u="none" strike="noStrike" cap="none">
                <a:solidFill>
                  <a:schemeClr val="lt1"/>
                </a:solidFill>
                <a:latin typeface="Cormorant Garamond SemiBold"/>
                <a:ea typeface="Cormorant Garamond SemiBold"/>
                <a:cs typeface="Cormorant Garamond SemiBold"/>
                <a:sym typeface="Cormorant Garamond SemiBold"/>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2000">
                <a:solidFill>
                  <a:schemeClr val="bg1">
                    <a:lumMod val="10000"/>
                  </a:schemeClr>
                </a:solidFill>
              </a:rPr>
              <a:t>Đọc dữ liệu</a:t>
            </a:r>
          </a:p>
        </p:txBody>
      </p:sp>
    </p:spTree>
    <p:extLst>
      <p:ext uri="{BB962C8B-B14F-4D97-AF65-F5344CB8AC3E}">
        <p14:creationId xmlns:p14="http://schemas.microsoft.com/office/powerpoint/2010/main" val="1303269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1313-7EC9-7DDD-EE96-78F88016EB25}"/>
              </a:ext>
            </a:extLst>
          </p:cNvPr>
          <p:cNvSpPr>
            <a:spLocks noGrp="1"/>
          </p:cNvSpPr>
          <p:nvPr>
            <p:ph type="title"/>
          </p:nvPr>
        </p:nvSpPr>
        <p:spPr>
          <a:xfrm>
            <a:off x="166612" y="907900"/>
            <a:ext cx="8811276" cy="456680"/>
          </a:xfrm>
          <a:noFill/>
        </p:spPr>
        <p:txBody>
          <a:bodyPr/>
          <a:lstStyle/>
          <a:p>
            <a:r>
              <a:rPr lang="vi-VN" sz="2000">
                <a:solidFill>
                  <a:srgbClr val="181818"/>
                </a:solidFill>
              </a:rPr>
              <a:t>Chuyển đổi định dạng ngày để chuẩn bị cho phân tích</a:t>
            </a:r>
          </a:p>
        </p:txBody>
      </p:sp>
      <p:sp>
        <p:nvSpPr>
          <p:cNvPr id="4" name="Title 2">
            <a:extLst>
              <a:ext uri="{FF2B5EF4-FFF2-40B4-BE49-F238E27FC236}">
                <a16:creationId xmlns:a16="http://schemas.microsoft.com/office/drawing/2014/main" id="{B99C928F-6830-C86B-8BD4-84702F4D9962}"/>
              </a:ext>
            </a:extLst>
          </p:cNvPr>
          <p:cNvSpPr>
            <a:spLocks noGrp="1"/>
          </p:cNvSpPr>
          <p:nvPr>
            <p:ph type="title"/>
          </p:nvPr>
        </p:nvSpPr>
        <p:spPr>
          <a:xfrm>
            <a:off x="166612" y="2622864"/>
            <a:ext cx="8811276" cy="464962"/>
          </a:xfrm>
          <a:noFill/>
        </p:spPr>
        <p:txBody>
          <a:bodyPr/>
          <a:lstStyle/>
          <a:p>
            <a:r>
              <a:rPr lang="vi-VN" sz="2000">
                <a:solidFill>
                  <a:srgbClr val="181818"/>
                </a:solidFill>
              </a:rPr>
              <a:t>Tạo biến </a:t>
            </a:r>
            <a:r>
              <a:rPr lang="vi-VN" sz="2000" err="1">
                <a:solidFill>
                  <a:srgbClr val="181818"/>
                </a:solidFill>
              </a:rPr>
              <a:t>Order_Delivery_Time</a:t>
            </a:r>
            <a:r>
              <a:rPr lang="vi-VN" sz="2000">
                <a:solidFill>
                  <a:srgbClr val="181818"/>
                </a:solidFill>
              </a:rPr>
              <a:t> tính thời gian giao hàng thực tế </a:t>
            </a:r>
            <a:endParaRPr lang="en-US">
              <a:solidFill>
                <a:srgbClr val="181818"/>
              </a:solidFill>
            </a:endParaRPr>
          </a:p>
        </p:txBody>
      </p:sp>
      <p:pic>
        <p:nvPicPr>
          <p:cNvPr id="4098" name="Picture 2">
            <a:extLst>
              <a:ext uri="{FF2B5EF4-FFF2-40B4-BE49-F238E27FC236}">
                <a16:creationId xmlns:a16="http://schemas.microsoft.com/office/drawing/2014/main" id="{462A8467-3351-AAF0-DBCF-367CE0E578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617" b="4405"/>
          <a:stretch/>
        </p:blipFill>
        <p:spPr bwMode="auto">
          <a:xfrm>
            <a:off x="165370" y="1314948"/>
            <a:ext cx="8813259" cy="130056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D8BB42E-9F32-3AA3-9AA7-38B9F127E2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r="3617" b="5919"/>
          <a:stretch/>
        </p:blipFill>
        <p:spPr bwMode="auto">
          <a:xfrm>
            <a:off x="165370" y="3086401"/>
            <a:ext cx="8813259" cy="103203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09;p52">
            <a:extLst>
              <a:ext uri="{FF2B5EF4-FFF2-40B4-BE49-F238E27FC236}">
                <a16:creationId xmlns:a16="http://schemas.microsoft.com/office/drawing/2014/main" id="{9E9FC191-7B2B-B264-ADBC-EF06B2BDA013}"/>
              </a:ext>
            </a:extLst>
          </p:cNvPr>
          <p:cNvSpPr/>
          <p:nvPr/>
        </p:nvSpPr>
        <p:spPr>
          <a:xfrm rot="16200000" flipH="1">
            <a:off x="-3099250" y="39644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0;p52">
            <a:extLst>
              <a:ext uri="{FF2B5EF4-FFF2-40B4-BE49-F238E27FC236}">
                <a16:creationId xmlns:a16="http://schemas.microsoft.com/office/drawing/2014/main" id="{ADE10FBD-950F-8126-74AA-41EB448872D9}"/>
              </a:ext>
            </a:extLst>
          </p:cNvPr>
          <p:cNvSpPr/>
          <p:nvPr/>
        </p:nvSpPr>
        <p:spPr>
          <a:xfrm rot="5400000" flipH="1">
            <a:off x="6096775" y="5554312"/>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itle 2">
            <a:extLst>
              <a:ext uri="{FF2B5EF4-FFF2-40B4-BE49-F238E27FC236}">
                <a16:creationId xmlns:a16="http://schemas.microsoft.com/office/drawing/2014/main" id="{58AC45DA-776B-8CCD-2AB7-2711662A9EE8}"/>
              </a:ext>
            </a:extLst>
          </p:cNvPr>
          <p:cNvSpPr txBox="1">
            <a:spLocks/>
          </p:cNvSpPr>
          <p:nvPr/>
        </p:nvSpPr>
        <p:spPr>
          <a:xfrm>
            <a:off x="-8525926" y="3714832"/>
            <a:ext cx="6906276" cy="45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SemiBold"/>
              <a:buNone/>
              <a:defRPr sz="3000" b="0" i="0" u="none" strike="noStrike" cap="none">
                <a:solidFill>
                  <a:schemeClr val="lt1"/>
                </a:solidFill>
                <a:latin typeface="Cormorant Garamond SemiBold"/>
                <a:ea typeface="Cormorant Garamond SemiBold"/>
                <a:cs typeface="Cormorant Garamond SemiBold"/>
                <a:sym typeface="Cormorant Garamond SemiBold"/>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2000">
                <a:solidFill>
                  <a:srgbClr val="181818"/>
                </a:solidFill>
              </a:rPr>
              <a:t>Kết hợp các bảng</a:t>
            </a:r>
          </a:p>
        </p:txBody>
      </p:sp>
      <p:pic>
        <p:nvPicPr>
          <p:cNvPr id="7" name="Picture 2">
            <a:extLst>
              <a:ext uri="{FF2B5EF4-FFF2-40B4-BE49-F238E27FC236}">
                <a16:creationId xmlns:a16="http://schemas.microsoft.com/office/drawing/2014/main" id="{01E55249-FA5A-CE0D-CF56-87F2B02216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4472"/>
          <a:stretch/>
        </p:blipFill>
        <p:spPr bwMode="auto">
          <a:xfrm>
            <a:off x="11688151" y="-1207960"/>
            <a:ext cx="6906276" cy="1612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7D4B4A8-BD92-F74E-BD5A-7F0F2E098EA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472"/>
          <a:stretch/>
        </p:blipFill>
        <p:spPr bwMode="auto">
          <a:xfrm>
            <a:off x="-8525926" y="4244177"/>
            <a:ext cx="6906276" cy="1360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470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1313-7EC9-7DDD-EE96-78F88016EB25}"/>
              </a:ext>
            </a:extLst>
          </p:cNvPr>
          <p:cNvSpPr>
            <a:spLocks noGrp="1"/>
          </p:cNvSpPr>
          <p:nvPr>
            <p:ph type="title"/>
          </p:nvPr>
        </p:nvSpPr>
        <p:spPr>
          <a:xfrm>
            <a:off x="1293745" y="663258"/>
            <a:ext cx="6550124" cy="456680"/>
          </a:xfrm>
        </p:spPr>
        <p:txBody>
          <a:bodyPr/>
          <a:lstStyle/>
          <a:p>
            <a:r>
              <a:rPr lang="vi-VN" sz="2000"/>
              <a:t>3. Khám phá dữ liệu</a:t>
            </a:r>
          </a:p>
        </p:txBody>
      </p:sp>
      <p:pic>
        <p:nvPicPr>
          <p:cNvPr id="8" name="Picture 7" descr="Text&#10;&#10;Description automatically generated">
            <a:extLst>
              <a:ext uri="{FF2B5EF4-FFF2-40B4-BE49-F238E27FC236}">
                <a16:creationId xmlns:a16="http://schemas.microsoft.com/office/drawing/2014/main" id="{E118C459-79D0-438A-967F-180FE52113D4}"/>
              </a:ext>
            </a:extLst>
          </p:cNvPr>
          <p:cNvPicPr>
            <a:picLocks noChangeAspect="1"/>
          </p:cNvPicPr>
          <p:nvPr/>
        </p:nvPicPr>
        <p:blipFill>
          <a:blip r:embed="rId2"/>
          <a:stretch>
            <a:fillRect/>
          </a:stretch>
        </p:blipFill>
        <p:spPr>
          <a:xfrm>
            <a:off x="1295444" y="1114808"/>
            <a:ext cx="6548425" cy="3472188"/>
          </a:xfrm>
          <a:prstGeom prst="rect">
            <a:avLst/>
          </a:prstGeom>
        </p:spPr>
      </p:pic>
      <p:sp>
        <p:nvSpPr>
          <p:cNvPr id="2" name="Google Shape;809;p52">
            <a:extLst>
              <a:ext uri="{FF2B5EF4-FFF2-40B4-BE49-F238E27FC236}">
                <a16:creationId xmlns:a16="http://schemas.microsoft.com/office/drawing/2014/main" id="{A8575399-9BE1-43BA-72FB-E47D6E3A9B5C}"/>
              </a:ext>
            </a:extLst>
          </p:cNvPr>
          <p:cNvSpPr/>
          <p:nvPr/>
        </p:nvSpPr>
        <p:spPr>
          <a:xfrm rot="16200000" flipH="1">
            <a:off x="-1702250" y="5329088"/>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0;p52">
            <a:extLst>
              <a:ext uri="{FF2B5EF4-FFF2-40B4-BE49-F238E27FC236}">
                <a16:creationId xmlns:a16="http://schemas.microsoft.com/office/drawing/2014/main" id="{B709D036-A002-95D2-2451-DD0303BEEB18}"/>
              </a:ext>
            </a:extLst>
          </p:cNvPr>
          <p:cNvSpPr/>
          <p:nvPr/>
        </p:nvSpPr>
        <p:spPr>
          <a:xfrm rot="5400000" flipH="1">
            <a:off x="11468875" y="-856542"/>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itle 2">
            <a:extLst>
              <a:ext uri="{FF2B5EF4-FFF2-40B4-BE49-F238E27FC236}">
                <a16:creationId xmlns:a16="http://schemas.microsoft.com/office/drawing/2014/main" id="{7F6E8C39-F402-E995-303F-9A7B585C2D19}"/>
              </a:ext>
            </a:extLst>
          </p:cNvPr>
          <p:cNvSpPr txBox="1">
            <a:spLocks/>
          </p:cNvSpPr>
          <p:nvPr/>
        </p:nvSpPr>
        <p:spPr>
          <a:xfrm>
            <a:off x="1293745" y="-2391999"/>
            <a:ext cx="8811276" cy="456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SemiBold"/>
              <a:buNone/>
              <a:defRPr sz="3000" b="0" i="0" u="none" strike="noStrike" cap="none">
                <a:solidFill>
                  <a:schemeClr val="lt1"/>
                </a:solidFill>
                <a:latin typeface="Cormorant Garamond SemiBold"/>
                <a:ea typeface="Cormorant Garamond SemiBold"/>
                <a:cs typeface="Cormorant Garamond SemiBold"/>
                <a:sym typeface="Cormorant Garamond SemiBold"/>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2000">
                <a:solidFill>
                  <a:srgbClr val="181818"/>
                </a:solidFill>
              </a:rPr>
              <a:t>Chuyển đổi định dạng ngày để chuẩn bị cho phân tích</a:t>
            </a:r>
          </a:p>
        </p:txBody>
      </p:sp>
      <p:sp>
        <p:nvSpPr>
          <p:cNvPr id="6" name="Title 2">
            <a:extLst>
              <a:ext uri="{FF2B5EF4-FFF2-40B4-BE49-F238E27FC236}">
                <a16:creationId xmlns:a16="http://schemas.microsoft.com/office/drawing/2014/main" id="{E8D11F17-0671-C684-3E78-B7DCA3CFEC81}"/>
              </a:ext>
            </a:extLst>
          </p:cNvPr>
          <p:cNvSpPr txBox="1">
            <a:spLocks/>
          </p:cNvSpPr>
          <p:nvPr/>
        </p:nvSpPr>
        <p:spPr>
          <a:xfrm>
            <a:off x="-9658324" y="451374"/>
            <a:ext cx="8811276" cy="4649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SemiBold"/>
              <a:buNone/>
              <a:defRPr sz="3000" b="0" i="0" u="none" strike="noStrike" cap="none">
                <a:solidFill>
                  <a:schemeClr val="lt1"/>
                </a:solidFill>
                <a:latin typeface="Cormorant Garamond SemiBold"/>
                <a:ea typeface="Cormorant Garamond SemiBold"/>
                <a:cs typeface="Cormorant Garamond SemiBold"/>
                <a:sym typeface="Cormorant Garamond SemiBold"/>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2000">
                <a:solidFill>
                  <a:srgbClr val="181818"/>
                </a:solidFill>
              </a:rPr>
              <a:t>Tạo biến Order_Delivery_Time tính thời gian giao hàng thực tế </a:t>
            </a:r>
            <a:endParaRPr lang="en-US">
              <a:solidFill>
                <a:srgbClr val="181818"/>
              </a:solidFill>
            </a:endParaRPr>
          </a:p>
        </p:txBody>
      </p:sp>
      <p:pic>
        <p:nvPicPr>
          <p:cNvPr id="7" name="Picture 2">
            <a:extLst>
              <a:ext uri="{FF2B5EF4-FFF2-40B4-BE49-F238E27FC236}">
                <a16:creationId xmlns:a16="http://schemas.microsoft.com/office/drawing/2014/main" id="{E950E1E7-4663-7AA3-313E-9F0023C99F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17" b="4405"/>
          <a:stretch/>
        </p:blipFill>
        <p:spPr bwMode="auto">
          <a:xfrm>
            <a:off x="11468875" y="4980054"/>
            <a:ext cx="8813259" cy="130056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0D200E3-F26E-9DAC-128D-4FB68C49106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3617" b="5919"/>
          <a:stretch/>
        </p:blipFill>
        <p:spPr bwMode="auto">
          <a:xfrm>
            <a:off x="-9659566" y="914911"/>
            <a:ext cx="8813259" cy="1032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761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1313-7EC9-7DDD-EE96-78F88016EB25}"/>
              </a:ext>
            </a:extLst>
          </p:cNvPr>
          <p:cNvSpPr>
            <a:spLocks noGrp="1"/>
          </p:cNvSpPr>
          <p:nvPr>
            <p:ph type="title"/>
          </p:nvPr>
        </p:nvSpPr>
        <p:spPr>
          <a:xfrm>
            <a:off x="243092" y="2142262"/>
            <a:ext cx="2450883" cy="1185601"/>
          </a:xfrm>
        </p:spPr>
        <p:txBody>
          <a:bodyPr/>
          <a:lstStyle/>
          <a:p>
            <a:r>
              <a:rPr lang="vi-VN" sz="2000"/>
              <a:t>Trực quan hóa biểu đồ phân phối thời gian giao hàng thực tế</a:t>
            </a:r>
          </a:p>
        </p:txBody>
      </p:sp>
      <p:pic>
        <p:nvPicPr>
          <p:cNvPr id="5122" name="Picture 2">
            <a:extLst>
              <a:ext uri="{FF2B5EF4-FFF2-40B4-BE49-F238E27FC236}">
                <a16:creationId xmlns:a16="http://schemas.microsoft.com/office/drawing/2014/main" id="{8880659C-EC5E-D6B4-37CC-FE67DC4C6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178" y="1798199"/>
            <a:ext cx="6147367" cy="316226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8FE99C60-74D1-A83F-4BE9-21B4280F7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35" y="183035"/>
            <a:ext cx="6335694" cy="141673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09;p52">
            <a:extLst>
              <a:ext uri="{FF2B5EF4-FFF2-40B4-BE49-F238E27FC236}">
                <a16:creationId xmlns:a16="http://schemas.microsoft.com/office/drawing/2014/main" id="{7D17563F-9635-581A-89EF-D9B69C252A8A}"/>
              </a:ext>
            </a:extLst>
          </p:cNvPr>
          <p:cNvSpPr/>
          <p:nvPr/>
        </p:nvSpPr>
        <p:spPr>
          <a:xfrm rot="16200000" flipH="1">
            <a:off x="-3365950" y="439588"/>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0;p52">
            <a:extLst>
              <a:ext uri="{FF2B5EF4-FFF2-40B4-BE49-F238E27FC236}">
                <a16:creationId xmlns:a16="http://schemas.microsoft.com/office/drawing/2014/main" id="{2E319EAC-B4E7-648D-CD5B-C1BD4F7E26DD}"/>
              </a:ext>
            </a:extLst>
          </p:cNvPr>
          <p:cNvSpPr/>
          <p:nvPr/>
        </p:nvSpPr>
        <p:spPr>
          <a:xfrm rot="5400000" flipH="1">
            <a:off x="8814575" y="5089047"/>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Text&#10;&#10;Description automatically generated">
            <a:extLst>
              <a:ext uri="{FF2B5EF4-FFF2-40B4-BE49-F238E27FC236}">
                <a16:creationId xmlns:a16="http://schemas.microsoft.com/office/drawing/2014/main" id="{BA30BF48-8A52-3C8C-BDE6-E7D907C070B0}"/>
              </a:ext>
            </a:extLst>
          </p:cNvPr>
          <p:cNvPicPr>
            <a:picLocks noChangeAspect="1"/>
          </p:cNvPicPr>
          <p:nvPr/>
        </p:nvPicPr>
        <p:blipFill>
          <a:blip r:embed="rId4"/>
          <a:stretch>
            <a:fillRect/>
          </a:stretch>
        </p:blipFill>
        <p:spPr>
          <a:xfrm>
            <a:off x="-9954406" y="3136659"/>
            <a:ext cx="6548425" cy="3472188"/>
          </a:xfrm>
          <a:prstGeom prst="rect">
            <a:avLst/>
          </a:prstGeom>
        </p:spPr>
      </p:pic>
    </p:spTree>
    <p:extLst>
      <p:ext uri="{BB962C8B-B14F-4D97-AF65-F5344CB8AC3E}">
        <p14:creationId xmlns:p14="http://schemas.microsoft.com/office/powerpoint/2010/main" val="193993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57"/>
          <p:cNvSpPr/>
          <p:nvPr/>
        </p:nvSpPr>
        <p:spPr>
          <a:xfrm>
            <a:off x="-1808875" y="-793550"/>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7"/>
          <p:cNvSpPr/>
          <p:nvPr/>
        </p:nvSpPr>
        <p:spPr>
          <a:xfrm rot="5400000">
            <a:off x="4767150" y="104145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7"/>
          <p:cNvSpPr/>
          <p:nvPr/>
        </p:nvSpPr>
        <p:spPr>
          <a:xfrm rot="10800000">
            <a:off x="6598375" y="277235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7"/>
          <p:cNvSpPr txBox="1">
            <a:spLocks noGrp="1"/>
          </p:cNvSpPr>
          <p:nvPr>
            <p:ph type="title"/>
          </p:nvPr>
        </p:nvSpPr>
        <p:spPr>
          <a:xfrm>
            <a:off x="1189229" y="2050304"/>
            <a:ext cx="2863961" cy="1519800"/>
          </a:xfrm>
          <a:prstGeom prst="rect">
            <a:avLst/>
          </a:prstGeom>
        </p:spPr>
        <p:txBody>
          <a:bodyPr spcFirstLastPara="1" wrap="square" lIns="0" tIns="91425" rIns="91425" bIns="91425" anchor="ctr" anchorCtr="0">
            <a:noAutofit/>
          </a:bodyPr>
          <a:lstStyle/>
          <a:p>
            <a:pPr marL="0" lvl="0" indent="0" algn="ctr" rtl="0">
              <a:spcBef>
                <a:spcPts val="0"/>
              </a:spcBef>
              <a:spcAft>
                <a:spcPts val="0"/>
              </a:spcAft>
              <a:buNone/>
            </a:pPr>
            <a:r>
              <a:rPr lang="vi-VN" sz="3600"/>
              <a:t>Phân tích dữ liệu khám phá</a:t>
            </a:r>
            <a:endParaRPr sz="3600"/>
          </a:p>
        </p:txBody>
      </p:sp>
      <p:sp>
        <p:nvSpPr>
          <p:cNvPr id="921" name="Google Shape;921;p57"/>
          <p:cNvSpPr txBox="1">
            <a:spLocks noGrp="1"/>
          </p:cNvSpPr>
          <p:nvPr>
            <p:ph type="title" idx="2"/>
          </p:nvPr>
        </p:nvSpPr>
        <p:spPr>
          <a:xfrm>
            <a:off x="2044723" y="1014375"/>
            <a:ext cx="756229" cy="61735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a:t>3.4</a:t>
            </a:r>
            <a:endParaRPr sz="4000"/>
          </a:p>
        </p:txBody>
      </p:sp>
      <p:sp>
        <p:nvSpPr>
          <p:cNvPr id="923" name="Google Shape;923;p57"/>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7"/>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925" name="Google Shape;925;p57"/>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926" name="Google Shape;926;p57"/>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927" name="Google Shape;927;p57"/>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hlink"/>
                </a:solidFill>
                <a:uFill>
                  <a:noFill/>
                </a:uFill>
                <a:latin typeface="Spectral"/>
                <a:ea typeface="Spectral"/>
                <a:cs typeface="Spectral"/>
                <a:sym typeface="Spectral"/>
                <a:hlinkClick r:id="rId5" action="ppaction://hlinksldjump"/>
              </a:rPr>
              <a:t>HOME</a:t>
            </a:r>
            <a:endParaRPr sz="1000" b="1">
              <a:solidFill>
                <a:schemeClr val="dk1"/>
              </a:solidFill>
              <a:latin typeface="Spectral"/>
              <a:ea typeface="Spectral"/>
              <a:cs typeface="Spectral"/>
              <a:sym typeface="Spectral"/>
            </a:endParaRPr>
          </a:p>
        </p:txBody>
      </p:sp>
      <p:sp>
        <p:nvSpPr>
          <p:cNvPr id="928" name="Google Shape;928;p57"/>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6"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929" name="Google Shape;929;p57"/>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930" name="Google Shape;930;p57"/>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grpSp>
        <p:nvGrpSpPr>
          <p:cNvPr id="931" name="Google Shape;931;p57"/>
          <p:cNvGrpSpPr/>
          <p:nvPr/>
        </p:nvGrpSpPr>
        <p:grpSpPr>
          <a:xfrm>
            <a:off x="8535475" y="196100"/>
            <a:ext cx="284400" cy="137300"/>
            <a:chOff x="8535475" y="232250"/>
            <a:chExt cx="284400" cy="137300"/>
          </a:xfrm>
        </p:grpSpPr>
        <p:sp>
          <p:nvSpPr>
            <p:cNvPr id="932" name="Google Shape;932;p57"/>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7"/>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7"/>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28319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3"/>
          <p:cNvSpPr txBox="1">
            <a:spLocks noGrp="1"/>
          </p:cNvSpPr>
          <p:nvPr>
            <p:ph type="title"/>
          </p:nvPr>
        </p:nvSpPr>
        <p:spPr>
          <a:xfrm>
            <a:off x="315738" y="303100"/>
            <a:ext cx="820261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a:t>3.4.1. Phân tích số lượng khách hàng trong mỗi thành phố</a:t>
            </a:r>
            <a:endParaRPr sz="2800"/>
          </a:p>
        </p:txBody>
      </p:sp>
      <p:pic>
        <p:nvPicPr>
          <p:cNvPr id="3" name="Picture 2" descr="Text&#10;&#10;Description automatically generated">
            <a:extLst>
              <a:ext uri="{FF2B5EF4-FFF2-40B4-BE49-F238E27FC236}">
                <a16:creationId xmlns:a16="http://schemas.microsoft.com/office/drawing/2014/main" id="{0299D957-F71B-8996-8F6F-1B9EE2C450AF}"/>
              </a:ext>
            </a:extLst>
          </p:cNvPr>
          <p:cNvPicPr>
            <a:picLocks noChangeAspect="1"/>
          </p:cNvPicPr>
          <p:nvPr/>
        </p:nvPicPr>
        <p:blipFill>
          <a:blip r:embed="rId3"/>
          <a:stretch>
            <a:fillRect/>
          </a:stretch>
        </p:blipFill>
        <p:spPr>
          <a:xfrm>
            <a:off x="1269156" y="1634514"/>
            <a:ext cx="2994836" cy="1002987"/>
          </a:xfrm>
          <a:prstGeom prst="rect">
            <a:avLst/>
          </a:prstGeom>
        </p:spPr>
      </p:pic>
      <p:pic>
        <p:nvPicPr>
          <p:cNvPr id="6146" name="Picture 2">
            <a:extLst>
              <a:ext uri="{FF2B5EF4-FFF2-40B4-BE49-F238E27FC236}">
                <a16:creationId xmlns:a16="http://schemas.microsoft.com/office/drawing/2014/main" id="{CFB15788-2E3D-DC7A-0BB8-A6D016F40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156" y="3595507"/>
            <a:ext cx="5459244" cy="93799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8D2B587F-E61A-29AD-CE39-F9662F02FC34}"/>
              </a:ext>
            </a:extLst>
          </p:cNvPr>
          <p:cNvSpPr/>
          <p:nvPr/>
        </p:nvSpPr>
        <p:spPr>
          <a:xfrm>
            <a:off x="1126156" y="1116530"/>
            <a:ext cx="4427620" cy="288757"/>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1600">
                <a:solidFill>
                  <a:schemeClr val="accent6"/>
                </a:solidFill>
                <a:latin typeface="Cormorant Garamond Medium" panose="020B0604020202020204" charset="0"/>
                <a:ea typeface="Cormorant Garamond Medium" panose="020B0604020202020204" charset="0"/>
              </a:rPr>
              <a:t>Đếm số lượng khách hàng trong từng thành phố</a:t>
            </a:r>
          </a:p>
        </p:txBody>
      </p:sp>
      <p:sp>
        <p:nvSpPr>
          <p:cNvPr id="13" name="Rectangle: Rounded Corners 12">
            <a:extLst>
              <a:ext uri="{FF2B5EF4-FFF2-40B4-BE49-F238E27FC236}">
                <a16:creationId xmlns:a16="http://schemas.microsoft.com/office/drawing/2014/main" id="{7F9B690B-2EE2-7F52-9092-2D0EB2D1A3D6}"/>
              </a:ext>
            </a:extLst>
          </p:cNvPr>
          <p:cNvSpPr/>
          <p:nvPr/>
        </p:nvSpPr>
        <p:spPr>
          <a:xfrm>
            <a:off x="1126156" y="2938438"/>
            <a:ext cx="4427621" cy="288757"/>
          </a:xfrm>
          <a:prstGeom prst="roundRect">
            <a:avLst/>
          </a:prstGeom>
          <a:solidFill>
            <a:schemeClr val="accent2">
              <a:lumMod val="20000"/>
              <a:lumOff val="8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vi-VN" sz="1600">
                <a:solidFill>
                  <a:schemeClr val="tx1"/>
                </a:solidFill>
                <a:latin typeface="Cormorant Garamond Medium" panose="020B0604020202020204" charset="0"/>
                <a:ea typeface="Cormorant Garamond Medium" panose="020B0604020202020204" charset="0"/>
              </a:rPr>
              <a:t>Biểu đồ cho lượng khách hàng trong từng thành phố</a:t>
            </a:r>
          </a:p>
        </p:txBody>
      </p:sp>
      <p:pic>
        <p:nvPicPr>
          <p:cNvPr id="6148" name="Picture 4">
            <a:extLst>
              <a:ext uri="{FF2B5EF4-FFF2-40B4-BE49-F238E27FC236}">
                <a16:creationId xmlns:a16="http://schemas.microsoft.com/office/drawing/2014/main" id="{FF39630C-2F16-233D-2F40-E5D978F84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087" y="875800"/>
            <a:ext cx="7267825" cy="4184779"/>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09;p52">
            <a:extLst>
              <a:ext uri="{FF2B5EF4-FFF2-40B4-BE49-F238E27FC236}">
                <a16:creationId xmlns:a16="http://schemas.microsoft.com/office/drawing/2014/main" id="{368A85FB-F138-EF51-CDF8-769D9BDAAFC0}"/>
              </a:ext>
            </a:extLst>
          </p:cNvPr>
          <p:cNvSpPr/>
          <p:nvPr/>
        </p:nvSpPr>
        <p:spPr>
          <a:xfrm rot="16200000" flipH="1">
            <a:off x="-3743633" y="1603216"/>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0;p52">
            <a:extLst>
              <a:ext uri="{FF2B5EF4-FFF2-40B4-BE49-F238E27FC236}">
                <a16:creationId xmlns:a16="http://schemas.microsoft.com/office/drawing/2014/main" id="{94160287-5202-564B-F404-162FC51DB70A}"/>
              </a:ext>
            </a:extLst>
          </p:cNvPr>
          <p:cNvSpPr/>
          <p:nvPr/>
        </p:nvSpPr>
        <p:spPr>
          <a:xfrm rot="5400000" flipH="1">
            <a:off x="9703575" y="1260908"/>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17;p57">
            <a:extLst>
              <a:ext uri="{FF2B5EF4-FFF2-40B4-BE49-F238E27FC236}">
                <a16:creationId xmlns:a16="http://schemas.microsoft.com/office/drawing/2014/main" id="{CF9685BB-686C-6946-43D2-6E5832827362}"/>
              </a:ext>
            </a:extLst>
          </p:cNvPr>
          <p:cNvSpPr/>
          <p:nvPr/>
        </p:nvSpPr>
        <p:spPr>
          <a:xfrm>
            <a:off x="-1127939" y="-7536279"/>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16" presetClass="exit" presetSubtype="21" fill="hold" nodeType="withEffect">
                                  <p:stCondLst>
                                    <p:cond delay="0"/>
                                  </p:stCondLst>
                                  <p:childTnLst>
                                    <p:animEffect transition="out" filter="barn(inVertical)">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par>
                                <p:cTn id="11" presetID="16" presetClass="exit" presetSubtype="21" fill="hold" grpId="0" nodeType="withEffect">
                                  <p:stCondLst>
                                    <p:cond delay="0"/>
                                  </p:stCondLst>
                                  <p:childTnLst>
                                    <p:animEffect transition="out" filter="barn(inVertical)">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16" presetClass="exit" presetSubtype="21" fill="hold" nodeType="withEffect">
                                  <p:stCondLst>
                                    <p:cond delay="0"/>
                                  </p:stCondLst>
                                  <p:childTnLst>
                                    <p:animEffect transition="out" filter="barn(inVertical)">
                                      <p:cBhvr>
                                        <p:cTn id="15" dur="500"/>
                                        <p:tgtEl>
                                          <p:spTgt spid="6146"/>
                                        </p:tgtEl>
                                      </p:cBhvr>
                                    </p:animEffect>
                                    <p:set>
                                      <p:cBhvr>
                                        <p:cTn id="16" dur="1" fill="hold">
                                          <p:stCondLst>
                                            <p:cond delay="499"/>
                                          </p:stCondLst>
                                        </p:cTn>
                                        <p:tgtEl>
                                          <p:spTgt spid="6146"/>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6148"/>
                                        </p:tgtEl>
                                        <p:attrNameLst>
                                          <p:attrName>style.visibility</p:attrName>
                                        </p:attrNameLst>
                                      </p:cBhvr>
                                      <p:to>
                                        <p:strVal val="visible"/>
                                      </p:to>
                                    </p:set>
                                    <p:animEffect transition="in" filter="fade">
                                      <p:cBhvr>
                                        <p:cTn id="19"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68" name="Google Shape;768;p50"/>
          <p:cNvSpPr txBox="1">
            <a:spLocks noGrp="1"/>
          </p:cNvSpPr>
          <p:nvPr>
            <p:ph type="title"/>
          </p:nvPr>
        </p:nvSpPr>
        <p:spPr>
          <a:xfrm>
            <a:off x="719975" y="25814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a:t>3.4.2. Tính tỷ lệ phần trăm số lượt khách hàng trong từng thành phố</a:t>
            </a:r>
            <a:endParaRPr sz="2800"/>
          </a:p>
        </p:txBody>
      </p:sp>
      <p:pic>
        <p:nvPicPr>
          <p:cNvPr id="7170" name="Picture 2">
            <a:extLst>
              <a:ext uri="{FF2B5EF4-FFF2-40B4-BE49-F238E27FC236}">
                <a16:creationId xmlns:a16="http://schemas.microsoft.com/office/drawing/2014/main" id="{4C2E6988-9CF8-33C6-6851-6DFDCDC6E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74" y="1823992"/>
            <a:ext cx="7548126" cy="12855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0EF986B3-4C90-4F0F-53A9-49A9944F9405}"/>
              </a:ext>
            </a:extLst>
          </p:cNvPr>
          <p:cNvSpPr/>
          <p:nvPr/>
        </p:nvSpPr>
        <p:spPr>
          <a:xfrm>
            <a:off x="719975" y="1270534"/>
            <a:ext cx="800817"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sp>
        <p:nvSpPr>
          <p:cNvPr id="3" name="Rectangle: Rounded Corners 2">
            <a:extLst>
              <a:ext uri="{FF2B5EF4-FFF2-40B4-BE49-F238E27FC236}">
                <a16:creationId xmlns:a16="http://schemas.microsoft.com/office/drawing/2014/main" id="{8C46F19C-87CC-2BA9-94B8-5F7805E4B622}"/>
              </a:ext>
            </a:extLst>
          </p:cNvPr>
          <p:cNvSpPr/>
          <p:nvPr/>
        </p:nvSpPr>
        <p:spPr>
          <a:xfrm>
            <a:off x="719974" y="3406558"/>
            <a:ext cx="983698"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6" name="Picture 6">
            <a:extLst>
              <a:ext uri="{FF2B5EF4-FFF2-40B4-BE49-F238E27FC236}">
                <a16:creationId xmlns:a16="http://schemas.microsoft.com/office/drawing/2014/main" id="{CE3B38AA-795B-63D3-A7E9-135F729FC48B}"/>
              </a:ext>
            </a:extLst>
          </p:cNvPr>
          <p:cNvPicPr>
            <a:picLocks noChangeAspect="1"/>
          </p:cNvPicPr>
          <p:nvPr/>
        </p:nvPicPr>
        <p:blipFill>
          <a:blip r:embed="rId4"/>
          <a:stretch>
            <a:fillRect/>
          </a:stretch>
        </p:blipFill>
        <p:spPr>
          <a:xfrm>
            <a:off x="781878" y="3968201"/>
            <a:ext cx="7422873" cy="180553"/>
          </a:xfrm>
          <a:prstGeom prst="rect">
            <a:avLst/>
          </a:prstGeom>
        </p:spPr>
      </p:pic>
      <p:sp>
        <p:nvSpPr>
          <p:cNvPr id="4" name="Google Shape;809;p52">
            <a:extLst>
              <a:ext uri="{FF2B5EF4-FFF2-40B4-BE49-F238E27FC236}">
                <a16:creationId xmlns:a16="http://schemas.microsoft.com/office/drawing/2014/main" id="{E71A3CC9-96A2-57F9-EDA0-4253AAE51860}"/>
              </a:ext>
            </a:extLst>
          </p:cNvPr>
          <p:cNvSpPr/>
          <p:nvPr/>
        </p:nvSpPr>
        <p:spPr>
          <a:xfrm rot="16200000" flipH="1">
            <a:off x="7257775" y="-1608337"/>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0;p52">
            <a:extLst>
              <a:ext uri="{FF2B5EF4-FFF2-40B4-BE49-F238E27FC236}">
                <a16:creationId xmlns:a16="http://schemas.microsoft.com/office/drawing/2014/main" id="{C6811DFB-DD3A-A596-2D83-9176CB3E314E}"/>
              </a:ext>
            </a:extLst>
          </p:cNvPr>
          <p:cNvSpPr/>
          <p:nvPr/>
        </p:nvSpPr>
        <p:spPr>
          <a:xfrm rot="5400000" flipH="1">
            <a:off x="183872" y="5133762"/>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4">
            <a:extLst>
              <a:ext uri="{FF2B5EF4-FFF2-40B4-BE49-F238E27FC236}">
                <a16:creationId xmlns:a16="http://schemas.microsoft.com/office/drawing/2014/main" id="{675BEEE8-A0B1-2507-79A7-7DE5D984D3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5955" y="-648601"/>
            <a:ext cx="7267825" cy="41847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20" name="Google Shape;320;p38"/>
          <p:cNvSpPr txBox="1">
            <a:spLocks noGrp="1"/>
          </p:cNvSpPr>
          <p:nvPr>
            <p:ph type="title" idx="7"/>
          </p:nvPr>
        </p:nvSpPr>
        <p:spPr>
          <a:xfrm>
            <a:off x="2178443" y="1532862"/>
            <a:ext cx="759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01</a:t>
            </a:r>
            <a:endParaRPr sz="3600"/>
          </a:p>
        </p:txBody>
      </p:sp>
      <p:sp>
        <p:nvSpPr>
          <p:cNvPr id="321" name="Google Shape;321;p38"/>
          <p:cNvSpPr txBox="1">
            <a:spLocks noGrp="1"/>
          </p:cNvSpPr>
          <p:nvPr>
            <p:ph type="title" idx="8"/>
          </p:nvPr>
        </p:nvSpPr>
        <p:spPr>
          <a:xfrm>
            <a:off x="6021574" y="3249837"/>
            <a:ext cx="759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04</a:t>
            </a:r>
            <a:endParaRPr sz="3600"/>
          </a:p>
        </p:txBody>
      </p:sp>
      <p:sp>
        <p:nvSpPr>
          <p:cNvPr id="322" name="Google Shape;322;p38"/>
          <p:cNvSpPr txBox="1">
            <a:spLocks noGrp="1"/>
          </p:cNvSpPr>
          <p:nvPr>
            <p:ph type="title" idx="9"/>
          </p:nvPr>
        </p:nvSpPr>
        <p:spPr>
          <a:xfrm>
            <a:off x="6022510" y="1532862"/>
            <a:ext cx="759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02</a:t>
            </a:r>
            <a:endParaRPr sz="3600"/>
          </a:p>
        </p:txBody>
      </p:sp>
      <p:sp>
        <p:nvSpPr>
          <p:cNvPr id="324" name="Google Shape;324;p38"/>
          <p:cNvSpPr txBox="1">
            <a:spLocks noGrp="1"/>
          </p:cNvSpPr>
          <p:nvPr>
            <p:ph type="title" idx="14"/>
          </p:nvPr>
        </p:nvSpPr>
        <p:spPr>
          <a:xfrm>
            <a:off x="2180359" y="3247361"/>
            <a:ext cx="7599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03</a:t>
            </a:r>
            <a:endParaRPr sz="3600"/>
          </a:p>
        </p:txBody>
      </p:sp>
      <p:sp>
        <p:nvSpPr>
          <p:cNvPr id="327" name="Google Shape;327;p38"/>
          <p:cNvSpPr txBox="1">
            <a:spLocks noGrp="1"/>
          </p:cNvSpPr>
          <p:nvPr>
            <p:ph type="subTitle" idx="17"/>
          </p:nvPr>
        </p:nvSpPr>
        <p:spPr>
          <a:xfrm>
            <a:off x="5210133" y="2092203"/>
            <a:ext cx="2384700" cy="484800"/>
          </a:xfrm>
          <a:prstGeom prst="rect">
            <a:avLst/>
          </a:prstGeom>
        </p:spPr>
        <p:txBody>
          <a:bodyPr spcFirstLastPara="1" wrap="square" lIns="91425" tIns="91425" rIns="91425" bIns="91425" anchor="b" anchorCtr="0">
            <a:noAutofit/>
          </a:bodyPr>
          <a:lstStyle/>
          <a:p>
            <a:pPr marL="0" indent="0"/>
            <a:r>
              <a:rPr lang="en" sz="2800" err="1"/>
              <a:t>Cơ</a:t>
            </a:r>
            <a:r>
              <a:rPr lang="en" sz="2800"/>
              <a:t> </a:t>
            </a:r>
            <a:r>
              <a:rPr lang="en" sz="2800" err="1"/>
              <a:t>sở</a:t>
            </a:r>
            <a:r>
              <a:rPr lang="en" sz="2800"/>
              <a:t> </a:t>
            </a:r>
            <a:r>
              <a:rPr lang="en" sz="2800" err="1"/>
              <a:t>lý</a:t>
            </a:r>
            <a:r>
              <a:rPr lang="en" sz="2800"/>
              <a:t> </a:t>
            </a:r>
            <a:r>
              <a:rPr lang="en" sz="2800" err="1"/>
              <a:t>thuyết</a:t>
            </a:r>
            <a:endParaRPr lang="en-US" sz="2800" err="1"/>
          </a:p>
        </p:txBody>
      </p:sp>
      <p:sp>
        <p:nvSpPr>
          <p:cNvPr id="328" name="Google Shape;328;p38"/>
          <p:cNvSpPr txBox="1">
            <a:spLocks noGrp="1"/>
          </p:cNvSpPr>
          <p:nvPr>
            <p:ph type="subTitle" idx="18"/>
          </p:nvPr>
        </p:nvSpPr>
        <p:spPr>
          <a:xfrm>
            <a:off x="5209175" y="3753375"/>
            <a:ext cx="2384700" cy="484800"/>
          </a:xfrm>
          <a:prstGeom prst="rect">
            <a:avLst/>
          </a:prstGeom>
        </p:spPr>
        <p:txBody>
          <a:bodyPr spcFirstLastPara="1" wrap="square" lIns="91425" tIns="91425" rIns="91425" bIns="91425" anchor="b" anchorCtr="0">
            <a:noAutofit/>
          </a:bodyPr>
          <a:lstStyle/>
          <a:p>
            <a:pPr marL="0" indent="0"/>
            <a:r>
              <a:rPr lang="en" sz="2800" err="1"/>
              <a:t>Kết</a:t>
            </a:r>
            <a:r>
              <a:rPr lang="en" sz="2800"/>
              <a:t> </a:t>
            </a:r>
            <a:r>
              <a:rPr lang="en" sz="2800" err="1"/>
              <a:t>luận</a:t>
            </a:r>
            <a:endParaRPr lang="en-US" sz="2800" err="1"/>
          </a:p>
        </p:txBody>
      </p:sp>
      <p:sp>
        <p:nvSpPr>
          <p:cNvPr id="330" name="Google Shape;330;p38"/>
          <p:cNvSpPr txBox="1">
            <a:spLocks noGrp="1"/>
          </p:cNvSpPr>
          <p:nvPr>
            <p:ph type="subTitle" idx="20"/>
          </p:nvPr>
        </p:nvSpPr>
        <p:spPr>
          <a:xfrm>
            <a:off x="1359702" y="3757007"/>
            <a:ext cx="2384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a:t>Demo</a:t>
            </a:r>
          </a:p>
        </p:txBody>
      </p:sp>
      <p:sp>
        <p:nvSpPr>
          <p:cNvPr id="25" name="Google Shape;327;p38">
            <a:extLst>
              <a:ext uri="{FF2B5EF4-FFF2-40B4-BE49-F238E27FC236}">
                <a16:creationId xmlns:a16="http://schemas.microsoft.com/office/drawing/2014/main" id="{FCF34029-26F0-639B-EBED-452D9CC6A802}"/>
              </a:ext>
            </a:extLst>
          </p:cNvPr>
          <p:cNvSpPr txBox="1">
            <a:spLocks/>
          </p:cNvSpPr>
          <p:nvPr/>
        </p:nvSpPr>
        <p:spPr>
          <a:xfrm>
            <a:off x="1262641" y="2087234"/>
            <a:ext cx="2649743" cy="47651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300" b="0" i="0" u="none" strike="noStrike" cap="none">
                <a:solidFill>
                  <a:schemeClr val="dk1"/>
                </a:solidFill>
                <a:latin typeface="Cormorant Garamond Medium"/>
                <a:ea typeface="Cormorant Garamond Medium"/>
                <a:cs typeface="Cormorant Garamond Medium"/>
                <a:sym typeface="Cormorant Garamond Medium"/>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 sz="2800" err="1"/>
              <a:t>Tổng</a:t>
            </a:r>
            <a:r>
              <a:rPr lang="en" sz="2800"/>
              <a:t> </a:t>
            </a:r>
            <a:r>
              <a:rPr lang="en" sz="2800" err="1"/>
              <a:t>quan</a:t>
            </a:r>
            <a:r>
              <a:rPr lang="en" sz="2800"/>
              <a:t> </a:t>
            </a:r>
            <a:r>
              <a:rPr lang="en" sz="2800" err="1"/>
              <a:t>đề</a:t>
            </a:r>
            <a:r>
              <a:rPr lang="en" sz="2800"/>
              <a:t> </a:t>
            </a:r>
            <a:r>
              <a:rPr lang="en" sz="2800" err="1"/>
              <a:t>tài</a:t>
            </a:r>
            <a:endParaRPr lang="en-US" err="1"/>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6"/>
          <p:cNvSpPr txBox="1">
            <a:spLocks noGrp="1"/>
          </p:cNvSpPr>
          <p:nvPr>
            <p:ph type="title"/>
          </p:nvPr>
        </p:nvSpPr>
        <p:spPr>
          <a:xfrm>
            <a:off x="720000" y="2750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a:t>3.4.3. Tần suất mua hàng của từng khách hàng</a:t>
            </a:r>
            <a:endParaRPr sz="2800"/>
          </a:p>
        </p:txBody>
      </p:sp>
      <p:sp>
        <p:nvSpPr>
          <p:cNvPr id="515" name="Google Shape;515;p46"/>
          <p:cNvSpPr/>
          <p:nvPr/>
        </p:nvSpPr>
        <p:spPr>
          <a:xfrm>
            <a:off x="577516" y="1017726"/>
            <a:ext cx="7988968" cy="392966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21E3199B-0E0F-EAC6-03CE-BF72459D5CF2}"/>
              </a:ext>
            </a:extLst>
          </p:cNvPr>
          <p:cNvSpPr/>
          <p:nvPr/>
        </p:nvSpPr>
        <p:spPr>
          <a:xfrm>
            <a:off x="1230115" y="1434163"/>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pic>
        <p:nvPicPr>
          <p:cNvPr id="8194" name="Picture 2">
            <a:extLst>
              <a:ext uri="{FF2B5EF4-FFF2-40B4-BE49-F238E27FC236}">
                <a16:creationId xmlns:a16="http://schemas.microsoft.com/office/drawing/2014/main" id="{1AE4257F-1702-9E28-188A-6AA809D71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0115" y="2054172"/>
            <a:ext cx="6364806" cy="10351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6FA10E37-0726-A9AB-8A42-8F5B3C784F86}"/>
              </a:ext>
            </a:extLst>
          </p:cNvPr>
          <p:cNvSpPr/>
          <p:nvPr/>
        </p:nvSpPr>
        <p:spPr>
          <a:xfrm>
            <a:off x="1230114" y="3440246"/>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8196" name="Picture 4">
            <a:extLst>
              <a:ext uri="{FF2B5EF4-FFF2-40B4-BE49-F238E27FC236}">
                <a16:creationId xmlns:a16="http://schemas.microsoft.com/office/drawing/2014/main" id="{E9B667B2-46BB-5134-E1AD-76F164C025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0114" y="4113102"/>
            <a:ext cx="6364806" cy="31375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09;p52">
            <a:extLst>
              <a:ext uri="{FF2B5EF4-FFF2-40B4-BE49-F238E27FC236}">
                <a16:creationId xmlns:a16="http://schemas.microsoft.com/office/drawing/2014/main" id="{AA191727-C339-2A94-49EE-93A582DE90D1}"/>
              </a:ext>
            </a:extLst>
          </p:cNvPr>
          <p:cNvSpPr/>
          <p:nvPr/>
        </p:nvSpPr>
        <p:spPr>
          <a:xfrm rot="16200000" flipH="1">
            <a:off x="10248450" y="1152421"/>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0;p52">
            <a:extLst>
              <a:ext uri="{FF2B5EF4-FFF2-40B4-BE49-F238E27FC236}">
                <a16:creationId xmlns:a16="http://schemas.microsoft.com/office/drawing/2014/main" id="{F52F5135-B4F4-9A8F-3B1B-AF1FAF165F33}"/>
              </a:ext>
            </a:extLst>
          </p:cNvPr>
          <p:cNvSpPr/>
          <p:nvPr/>
        </p:nvSpPr>
        <p:spPr>
          <a:xfrm rot="5400000" flipH="1">
            <a:off x="6211075" y="5539621"/>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5C2D495E-2C27-66E4-1FD3-F02F7802ED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68593"/>
            <a:ext cx="7548126" cy="12855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C80DD79-2630-DC55-A591-23FEAD96FA92}"/>
              </a:ext>
            </a:extLst>
          </p:cNvPr>
          <p:cNvSpPr/>
          <p:nvPr/>
        </p:nvSpPr>
        <p:spPr>
          <a:xfrm>
            <a:off x="-9396791" y="1220980"/>
            <a:ext cx="800817"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sp>
        <p:nvSpPr>
          <p:cNvPr id="8" name="Rectangle: Rounded Corners 7">
            <a:extLst>
              <a:ext uri="{FF2B5EF4-FFF2-40B4-BE49-F238E27FC236}">
                <a16:creationId xmlns:a16="http://schemas.microsoft.com/office/drawing/2014/main" id="{1B4C0FE9-2E24-E0EC-A053-FA42C8AAF2C3}"/>
              </a:ext>
            </a:extLst>
          </p:cNvPr>
          <p:cNvSpPr/>
          <p:nvPr/>
        </p:nvSpPr>
        <p:spPr>
          <a:xfrm>
            <a:off x="-9396792" y="3357004"/>
            <a:ext cx="983698"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9" name="Picture 6">
            <a:extLst>
              <a:ext uri="{FF2B5EF4-FFF2-40B4-BE49-F238E27FC236}">
                <a16:creationId xmlns:a16="http://schemas.microsoft.com/office/drawing/2014/main" id="{A690EE44-DA64-60C0-F6C8-158A1DBC5231}"/>
              </a:ext>
            </a:extLst>
          </p:cNvPr>
          <p:cNvPicPr>
            <a:picLocks noChangeAspect="1"/>
          </p:cNvPicPr>
          <p:nvPr/>
        </p:nvPicPr>
        <p:blipFill>
          <a:blip r:embed="rId6"/>
          <a:stretch>
            <a:fillRect/>
          </a:stretch>
        </p:blipFill>
        <p:spPr>
          <a:xfrm>
            <a:off x="-8595974" y="7206596"/>
            <a:ext cx="7422873" cy="18055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BDF38-5398-99B7-667A-5F5A45F1FC13}"/>
              </a:ext>
            </a:extLst>
          </p:cNvPr>
          <p:cNvSpPr>
            <a:spLocks noGrp="1"/>
          </p:cNvSpPr>
          <p:nvPr>
            <p:ph type="title"/>
          </p:nvPr>
        </p:nvSpPr>
        <p:spPr>
          <a:xfrm>
            <a:off x="77002" y="406524"/>
            <a:ext cx="8202619" cy="572700"/>
          </a:xfrm>
        </p:spPr>
        <p:txBody>
          <a:bodyPr/>
          <a:lstStyle/>
          <a:p>
            <a:r>
              <a:rPr lang="vi-VN" sz="2800"/>
              <a:t>3.4.4. Phân tích số lượt truy cập hàng ngày trên trang web</a:t>
            </a:r>
          </a:p>
        </p:txBody>
      </p:sp>
      <p:sp>
        <p:nvSpPr>
          <p:cNvPr id="3" name="Rectangle: Rounded Corners 2">
            <a:extLst>
              <a:ext uri="{FF2B5EF4-FFF2-40B4-BE49-F238E27FC236}">
                <a16:creationId xmlns:a16="http://schemas.microsoft.com/office/drawing/2014/main" id="{A3560835-3D93-F7D4-0213-B2D60E5DCF20}"/>
              </a:ext>
            </a:extLst>
          </p:cNvPr>
          <p:cNvSpPr/>
          <p:nvPr/>
        </p:nvSpPr>
        <p:spPr>
          <a:xfrm>
            <a:off x="952901" y="1337911"/>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pic>
        <p:nvPicPr>
          <p:cNvPr id="9222" name="Picture 6">
            <a:extLst>
              <a:ext uri="{FF2B5EF4-FFF2-40B4-BE49-F238E27FC236}">
                <a16:creationId xmlns:a16="http://schemas.microsoft.com/office/drawing/2014/main" id="{64DBAEC3-8D6B-B200-BAF6-E4B5F39E1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901" y="1975732"/>
            <a:ext cx="7517331" cy="97098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41B0F16A-E193-B5D2-4170-EEDDA5B2CCA1}"/>
              </a:ext>
            </a:extLst>
          </p:cNvPr>
          <p:cNvSpPr/>
          <p:nvPr/>
        </p:nvSpPr>
        <p:spPr>
          <a:xfrm>
            <a:off x="952901" y="3918296"/>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9224" name="Picture 8" descr="Inserting image...">
            <a:extLst>
              <a:ext uri="{FF2B5EF4-FFF2-40B4-BE49-F238E27FC236}">
                <a16:creationId xmlns:a16="http://schemas.microsoft.com/office/drawing/2014/main" id="{619354A0-441B-B3D1-3D60-DAB9828B7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791" y="3039925"/>
            <a:ext cx="1736357" cy="2012596"/>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809;p52">
            <a:extLst>
              <a:ext uri="{FF2B5EF4-FFF2-40B4-BE49-F238E27FC236}">
                <a16:creationId xmlns:a16="http://schemas.microsoft.com/office/drawing/2014/main" id="{65E1ECB8-6AD0-7C49-7D1B-FCF0719EFCB4}"/>
              </a:ext>
            </a:extLst>
          </p:cNvPr>
          <p:cNvSpPr/>
          <p:nvPr/>
        </p:nvSpPr>
        <p:spPr>
          <a:xfrm rot="16200000" flipH="1">
            <a:off x="-3150050" y="206370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0;p52">
            <a:extLst>
              <a:ext uri="{FF2B5EF4-FFF2-40B4-BE49-F238E27FC236}">
                <a16:creationId xmlns:a16="http://schemas.microsoft.com/office/drawing/2014/main" id="{CC28CD61-9FEC-6A88-C24F-82E73A0EDB73}"/>
              </a:ext>
            </a:extLst>
          </p:cNvPr>
          <p:cNvSpPr/>
          <p:nvPr/>
        </p:nvSpPr>
        <p:spPr>
          <a:xfrm rot="5400000" flipH="1">
            <a:off x="10084575" y="3039925"/>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5;p46">
            <a:extLst>
              <a:ext uri="{FF2B5EF4-FFF2-40B4-BE49-F238E27FC236}">
                <a16:creationId xmlns:a16="http://schemas.microsoft.com/office/drawing/2014/main" id="{AF3BC0FF-CC6C-3303-A4E0-497713029186}"/>
              </a:ext>
            </a:extLst>
          </p:cNvPr>
          <p:cNvSpPr/>
          <p:nvPr/>
        </p:nvSpPr>
        <p:spPr>
          <a:xfrm>
            <a:off x="-9325242" y="-2527603"/>
            <a:ext cx="7988968" cy="392966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9490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1313-7EC9-7DDD-EE96-78F88016EB25}"/>
              </a:ext>
            </a:extLst>
          </p:cNvPr>
          <p:cNvSpPr>
            <a:spLocks noGrp="1"/>
          </p:cNvSpPr>
          <p:nvPr>
            <p:ph type="title"/>
          </p:nvPr>
        </p:nvSpPr>
        <p:spPr>
          <a:xfrm>
            <a:off x="329724" y="1897065"/>
            <a:ext cx="1675247" cy="1572492"/>
          </a:xfrm>
        </p:spPr>
        <p:txBody>
          <a:bodyPr/>
          <a:lstStyle/>
          <a:p>
            <a:r>
              <a:rPr lang="vi-VN" sz="2000"/>
              <a:t>Trực quan hóa biểu đồ số lượt truy cập hàng ngày </a:t>
            </a:r>
          </a:p>
        </p:txBody>
      </p:sp>
      <p:pic>
        <p:nvPicPr>
          <p:cNvPr id="10242" name="Picture 2">
            <a:extLst>
              <a:ext uri="{FF2B5EF4-FFF2-40B4-BE49-F238E27FC236}">
                <a16:creationId xmlns:a16="http://schemas.microsoft.com/office/drawing/2014/main" id="{EA57A832-C724-2448-8EF6-2FF0004BD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24" y="183035"/>
            <a:ext cx="7344074" cy="106208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EAB1CAA1-9F8C-6B1B-6A99-C330E7D92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335" y="1362955"/>
            <a:ext cx="6409063" cy="369030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471;p44">
            <a:extLst>
              <a:ext uri="{FF2B5EF4-FFF2-40B4-BE49-F238E27FC236}">
                <a16:creationId xmlns:a16="http://schemas.microsoft.com/office/drawing/2014/main" id="{5AAE0C38-FDFE-7AD2-DF90-27F0E3F585E8}"/>
              </a:ext>
            </a:extLst>
          </p:cNvPr>
          <p:cNvSpPr/>
          <p:nvPr/>
        </p:nvSpPr>
        <p:spPr>
          <a:xfrm rot="7082880">
            <a:off x="-739799" y="4403698"/>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2;p44">
            <a:extLst>
              <a:ext uri="{FF2B5EF4-FFF2-40B4-BE49-F238E27FC236}">
                <a16:creationId xmlns:a16="http://schemas.microsoft.com/office/drawing/2014/main" id="{7C8DFA95-AEE5-91AE-6CB9-8D2C921B5F4F}"/>
              </a:ext>
            </a:extLst>
          </p:cNvPr>
          <p:cNvSpPr/>
          <p:nvPr/>
        </p:nvSpPr>
        <p:spPr>
          <a:xfrm rot="17658331">
            <a:off x="8384100" y="-759901"/>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49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68" name="Google Shape;768;p50"/>
          <p:cNvSpPr txBox="1">
            <a:spLocks noGrp="1"/>
          </p:cNvSpPr>
          <p:nvPr>
            <p:ph type="title"/>
          </p:nvPr>
        </p:nvSpPr>
        <p:spPr>
          <a:xfrm>
            <a:off x="719975" y="25814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700"/>
              <a:t>3.4.5. Phân tích số lượt truy cập hàng giờ trên trang </a:t>
            </a:r>
            <a:r>
              <a:rPr lang="vi-VN" sz="2700" err="1"/>
              <a:t>web</a:t>
            </a:r>
          </a:p>
        </p:txBody>
      </p:sp>
      <p:sp>
        <p:nvSpPr>
          <p:cNvPr id="2" name="Rectangle: Rounded Corners 1">
            <a:extLst>
              <a:ext uri="{FF2B5EF4-FFF2-40B4-BE49-F238E27FC236}">
                <a16:creationId xmlns:a16="http://schemas.microsoft.com/office/drawing/2014/main" id="{0EF986B3-4C90-4F0F-53A9-49A9944F9405}"/>
              </a:ext>
            </a:extLst>
          </p:cNvPr>
          <p:cNvSpPr/>
          <p:nvPr/>
        </p:nvSpPr>
        <p:spPr>
          <a:xfrm>
            <a:off x="719974" y="1045150"/>
            <a:ext cx="800817"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sp>
        <p:nvSpPr>
          <p:cNvPr id="3" name="Rectangle: Rounded Corners 2">
            <a:extLst>
              <a:ext uri="{FF2B5EF4-FFF2-40B4-BE49-F238E27FC236}">
                <a16:creationId xmlns:a16="http://schemas.microsoft.com/office/drawing/2014/main" id="{8C46F19C-87CC-2BA9-94B8-5F7805E4B622}"/>
              </a:ext>
            </a:extLst>
          </p:cNvPr>
          <p:cNvSpPr/>
          <p:nvPr/>
        </p:nvSpPr>
        <p:spPr>
          <a:xfrm>
            <a:off x="719974" y="3699711"/>
            <a:ext cx="983698"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11266" name="Picture 2">
            <a:extLst>
              <a:ext uri="{FF2B5EF4-FFF2-40B4-BE49-F238E27FC236}">
                <a16:creationId xmlns:a16="http://schemas.microsoft.com/office/drawing/2014/main" id="{F349E4BE-F33B-6588-0512-11D260698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74" y="1604788"/>
            <a:ext cx="5594200" cy="74055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C9C1CD58-933E-E3D5-ADDE-936C67469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0901" y="2571750"/>
            <a:ext cx="2108850" cy="250953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09;p52">
            <a:extLst>
              <a:ext uri="{FF2B5EF4-FFF2-40B4-BE49-F238E27FC236}">
                <a16:creationId xmlns:a16="http://schemas.microsoft.com/office/drawing/2014/main" id="{FC454C3D-4F25-AB0B-992A-6A4C353C0238}"/>
              </a:ext>
            </a:extLst>
          </p:cNvPr>
          <p:cNvSpPr/>
          <p:nvPr/>
        </p:nvSpPr>
        <p:spPr>
          <a:xfrm rot="16200000" flipH="1">
            <a:off x="-4153350" y="3828089"/>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0;p52">
            <a:extLst>
              <a:ext uri="{FF2B5EF4-FFF2-40B4-BE49-F238E27FC236}">
                <a16:creationId xmlns:a16="http://schemas.microsoft.com/office/drawing/2014/main" id="{EA4869F5-4A8B-D3BC-8BBF-345050394A6A}"/>
              </a:ext>
            </a:extLst>
          </p:cNvPr>
          <p:cNvSpPr/>
          <p:nvPr/>
        </p:nvSpPr>
        <p:spPr>
          <a:xfrm rot="5400000" flipH="1">
            <a:off x="11252975" y="4567889"/>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6">
            <a:extLst>
              <a:ext uri="{FF2B5EF4-FFF2-40B4-BE49-F238E27FC236}">
                <a16:creationId xmlns:a16="http://schemas.microsoft.com/office/drawing/2014/main" id="{80BE6F5E-0A7D-E5DB-C426-91972B213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6886" y="-2471903"/>
            <a:ext cx="6409063" cy="3690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166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1313-7EC9-7DDD-EE96-78F88016EB25}"/>
              </a:ext>
            </a:extLst>
          </p:cNvPr>
          <p:cNvSpPr>
            <a:spLocks noGrp="1"/>
          </p:cNvSpPr>
          <p:nvPr>
            <p:ph type="title"/>
          </p:nvPr>
        </p:nvSpPr>
        <p:spPr>
          <a:xfrm>
            <a:off x="329724" y="2087566"/>
            <a:ext cx="1559291" cy="1492247"/>
          </a:xfrm>
        </p:spPr>
        <p:txBody>
          <a:bodyPr/>
          <a:lstStyle/>
          <a:p>
            <a:r>
              <a:rPr lang="vi-VN" sz="2000"/>
              <a:t>Trực quan hóa biểu đồ số lượt truy cập hàng giờ</a:t>
            </a:r>
          </a:p>
        </p:txBody>
      </p:sp>
      <p:sp>
        <p:nvSpPr>
          <p:cNvPr id="2" name="Google Shape;471;p44">
            <a:extLst>
              <a:ext uri="{FF2B5EF4-FFF2-40B4-BE49-F238E27FC236}">
                <a16:creationId xmlns:a16="http://schemas.microsoft.com/office/drawing/2014/main" id="{5AAE0C38-FDFE-7AD2-DF90-27F0E3F585E8}"/>
              </a:ext>
            </a:extLst>
          </p:cNvPr>
          <p:cNvSpPr/>
          <p:nvPr/>
        </p:nvSpPr>
        <p:spPr>
          <a:xfrm rot="10800000">
            <a:off x="-1149876" y="338973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2;p44">
            <a:extLst>
              <a:ext uri="{FF2B5EF4-FFF2-40B4-BE49-F238E27FC236}">
                <a16:creationId xmlns:a16="http://schemas.microsoft.com/office/drawing/2014/main" id="{7C8DFA95-AEE5-91AE-6CB9-8D2C921B5F4F}"/>
              </a:ext>
            </a:extLst>
          </p:cNvPr>
          <p:cNvSpPr/>
          <p:nvPr/>
        </p:nvSpPr>
        <p:spPr>
          <a:xfrm rot="5400000">
            <a:off x="8384100" y="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90" name="Picture 2">
            <a:extLst>
              <a:ext uri="{FF2B5EF4-FFF2-40B4-BE49-F238E27FC236}">
                <a16:creationId xmlns:a16="http://schemas.microsoft.com/office/drawing/2014/main" id="{4BBE9CCC-56D3-6AF6-A416-2F87931CE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24" y="184335"/>
            <a:ext cx="7110604" cy="79703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310FBF13-3CAD-CC8F-CC70-5EA841A78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434" y="1138828"/>
            <a:ext cx="6804577" cy="391804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62BBC511-5EC3-E5B8-CDD5-17807B90065E}"/>
              </a:ext>
            </a:extLst>
          </p:cNvPr>
          <p:cNvSpPr/>
          <p:nvPr/>
        </p:nvSpPr>
        <p:spPr>
          <a:xfrm>
            <a:off x="-7918188" y="-1261566"/>
            <a:ext cx="800817"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sp>
        <p:nvSpPr>
          <p:cNvPr id="6" name="Rectangle: Rounded Corners 5">
            <a:extLst>
              <a:ext uri="{FF2B5EF4-FFF2-40B4-BE49-F238E27FC236}">
                <a16:creationId xmlns:a16="http://schemas.microsoft.com/office/drawing/2014/main" id="{46C31C41-8540-F7A5-8D50-EC7C86CFDDAA}"/>
              </a:ext>
            </a:extLst>
          </p:cNvPr>
          <p:cNvSpPr/>
          <p:nvPr/>
        </p:nvSpPr>
        <p:spPr>
          <a:xfrm>
            <a:off x="-7918188" y="1392995"/>
            <a:ext cx="983698"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7" name="Picture 2">
            <a:extLst>
              <a:ext uri="{FF2B5EF4-FFF2-40B4-BE49-F238E27FC236}">
                <a16:creationId xmlns:a16="http://schemas.microsoft.com/office/drawing/2014/main" id="{6F644AAC-A50F-6288-BDBB-8159755FDE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2510" y="-915056"/>
            <a:ext cx="5594200" cy="7405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D6AA50F-0DFC-5527-2232-49DE9994EB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436" y="3888734"/>
            <a:ext cx="2108850" cy="250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495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6"/>
          <p:cNvSpPr txBox="1">
            <a:spLocks noGrp="1"/>
          </p:cNvSpPr>
          <p:nvPr>
            <p:ph type="title"/>
          </p:nvPr>
        </p:nvSpPr>
        <p:spPr>
          <a:xfrm>
            <a:off x="720000" y="275006"/>
            <a:ext cx="7704000" cy="572700"/>
          </a:xfrm>
          <a:prstGeom prst="rect">
            <a:avLst/>
          </a:prstGeom>
        </p:spPr>
        <p:txBody>
          <a:bodyPr spcFirstLastPara="1" wrap="square" lIns="91425" tIns="91425" rIns="91425" bIns="91425" anchor="t" anchorCtr="0">
            <a:noAutofit/>
          </a:bodyPr>
          <a:lstStyle/>
          <a:p>
            <a:pPr algn="ctr"/>
            <a:r>
              <a:rPr lang="vi-VN" sz="3200"/>
              <a:t>3.4.6. Tổng giá trị đơn hàng theo thời gian</a:t>
            </a:r>
          </a:p>
        </p:txBody>
      </p:sp>
      <p:sp>
        <p:nvSpPr>
          <p:cNvPr id="515" name="Google Shape;515;p46"/>
          <p:cNvSpPr/>
          <p:nvPr/>
        </p:nvSpPr>
        <p:spPr>
          <a:xfrm>
            <a:off x="577516" y="1017726"/>
            <a:ext cx="7988968" cy="392966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21E3199B-0E0F-EAC6-03CE-BF72459D5CF2}"/>
              </a:ext>
            </a:extLst>
          </p:cNvPr>
          <p:cNvSpPr/>
          <p:nvPr/>
        </p:nvSpPr>
        <p:spPr>
          <a:xfrm>
            <a:off x="999109" y="1192676"/>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sp>
        <p:nvSpPr>
          <p:cNvPr id="3" name="Rectangle: Rounded Corners 2">
            <a:extLst>
              <a:ext uri="{FF2B5EF4-FFF2-40B4-BE49-F238E27FC236}">
                <a16:creationId xmlns:a16="http://schemas.microsoft.com/office/drawing/2014/main" id="{6FA10E37-0726-A9AB-8A42-8F5B3C784F86}"/>
              </a:ext>
            </a:extLst>
          </p:cNvPr>
          <p:cNvSpPr/>
          <p:nvPr/>
        </p:nvSpPr>
        <p:spPr>
          <a:xfrm>
            <a:off x="999109" y="3671691"/>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5" name="Picture 4" descr="Text&#10;&#10;Description automatically generated">
            <a:extLst>
              <a:ext uri="{FF2B5EF4-FFF2-40B4-BE49-F238E27FC236}">
                <a16:creationId xmlns:a16="http://schemas.microsoft.com/office/drawing/2014/main" id="{857E6F71-768E-07C4-170D-113D171C4C1B}"/>
              </a:ext>
            </a:extLst>
          </p:cNvPr>
          <p:cNvPicPr>
            <a:picLocks noChangeAspect="1"/>
          </p:cNvPicPr>
          <p:nvPr/>
        </p:nvPicPr>
        <p:blipFill>
          <a:blip r:embed="rId3"/>
          <a:stretch>
            <a:fillRect/>
          </a:stretch>
        </p:blipFill>
        <p:spPr>
          <a:xfrm>
            <a:off x="1637516" y="1560632"/>
            <a:ext cx="6674193" cy="1790792"/>
          </a:xfrm>
          <a:prstGeom prst="rect">
            <a:avLst/>
          </a:prstGeom>
        </p:spPr>
      </p:pic>
      <p:pic>
        <p:nvPicPr>
          <p:cNvPr id="13314" name="Picture 2">
            <a:extLst>
              <a:ext uri="{FF2B5EF4-FFF2-40B4-BE49-F238E27FC236}">
                <a16:creationId xmlns:a16="http://schemas.microsoft.com/office/drawing/2014/main" id="{C95FD395-099F-E2EC-1B9F-C87E2D6AC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263" y="4248122"/>
            <a:ext cx="7807737" cy="223658"/>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09;p52">
            <a:extLst>
              <a:ext uri="{FF2B5EF4-FFF2-40B4-BE49-F238E27FC236}">
                <a16:creationId xmlns:a16="http://schemas.microsoft.com/office/drawing/2014/main" id="{A0928FAD-31A3-A9D5-4CF5-F86C9F8FCD35}"/>
              </a:ext>
            </a:extLst>
          </p:cNvPr>
          <p:cNvSpPr/>
          <p:nvPr/>
        </p:nvSpPr>
        <p:spPr>
          <a:xfrm rot="16200000" flipH="1">
            <a:off x="-3640420" y="277926"/>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0;p52">
            <a:extLst>
              <a:ext uri="{FF2B5EF4-FFF2-40B4-BE49-F238E27FC236}">
                <a16:creationId xmlns:a16="http://schemas.microsoft.com/office/drawing/2014/main" id="{864AF92A-95B9-51E0-8B69-24FE641209C1}"/>
              </a:ext>
            </a:extLst>
          </p:cNvPr>
          <p:cNvSpPr/>
          <p:nvPr/>
        </p:nvSpPr>
        <p:spPr>
          <a:xfrm rot="5400000" flipH="1">
            <a:off x="11024375" y="447178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4">
            <a:extLst>
              <a:ext uri="{FF2B5EF4-FFF2-40B4-BE49-F238E27FC236}">
                <a16:creationId xmlns:a16="http://schemas.microsoft.com/office/drawing/2014/main" id="{95AFEC90-893F-AD69-8AA9-64B25CAC5A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8307" y="-3918043"/>
            <a:ext cx="6804577" cy="3918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672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14338" name="Picture 2">
            <a:extLst>
              <a:ext uri="{FF2B5EF4-FFF2-40B4-BE49-F238E27FC236}">
                <a16:creationId xmlns:a16="http://schemas.microsoft.com/office/drawing/2014/main" id="{C9857596-5333-B6FF-99E1-8031CE81E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29" y="1362132"/>
            <a:ext cx="7837341" cy="241923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3C0CE377-77B6-9D7A-AF7B-9ED4735E3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887" y="598984"/>
            <a:ext cx="7999783" cy="411516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09;p52">
            <a:extLst>
              <a:ext uri="{FF2B5EF4-FFF2-40B4-BE49-F238E27FC236}">
                <a16:creationId xmlns:a16="http://schemas.microsoft.com/office/drawing/2014/main" id="{82C9EE06-4939-E3EA-07E2-67540CFFDBD2}"/>
              </a:ext>
            </a:extLst>
          </p:cNvPr>
          <p:cNvSpPr/>
          <p:nvPr/>
        </p:nvSpPr>
        <p:spPr>
          <a:xfrm rot="16200000" flipH="1">
            <a:off x="-2998694" y="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10;p52">
            <a:extLst>
              <a:ext uri="{FF2B5EF4-FFF2-40B4-BE49-F238E27FC236}">
                <a16:creationId xmlns:a16="http://schemas.microsoft.com/office/drawing/2014/main" id="{884C6180-0B08-F551-4C5B-7B1B49CFEA08}"/>
              </a:ext>
            </a:extLst>
          </p:cNvPr>
          <p:cNvSpPr/>
          <p:nvPr/>
        </p:nvSpPr>
        <p:spPr>
          <a:xfrm rot="5400000" flipH="1">
            <a:off x="4826775" y="4906612"/>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15;p46">
            <a:extLst>
              <a:ext uri="{FF2B5EF4-FFF2-40B4-BE49-F238E27FC236}">
                <a16:creationId xmlns:a16="http://schemas.microsoft.com/office/drawing/2014/main" id="{39172198-C071-8BB3-DA6D-5D282189922E}"/>
              </a:ext>
            </a:extLst>
          </p:cNvPr>
          <p:cNvSpPr/>
          <p:nvPr/>
        </p:nvSpPr>
        <p:spPr>
          <a:xfrm>
            <a:off x="-7807727" y="5336807"/>
            <a:ext cx="7988968" cy="392966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899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fade">
                                      <p:cBhvr>
                                        <p:cTn id="7" dur="5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4338"/>
                                        </p:tgtEl>
                                      </p:cBhvr>
                                    </p:animEffect>
                                    <p:set>
                                      <p:cBhvr>
                                        <p:cTn id="12" dur="1" fill="hold">
                                          <p:stCondLst>
                                            <p:cond delay="499"/>
                                          </p:stCondLst>
                                        </p:cTn>
                                        <p:tgtEl>
                                          <p:spTgt spid="1433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4340"/>
                                        </p:tgtEl>
                                        <p:attrNameLst>
                                          <p:attrName>style.visibility</p:attrName>
                                        </p:attrNameLst>
                                      </p:cBhvr>
                                      <p:to>
                                        <p:strVal val="visible"/>
                                      </p:to>
                                    </p:set>
                                    <p:animEffect transition="in" filter="fade">
                                      <p:cBhvr>
                                        <p:cTn id="15"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vi-VN"/>
              <a:t>3.4.7. Phân tích đối tác  </a:t>
            </a:r>
          </a:p>
        </p:txBody>
      </p:sp>
      <p:pic>
        <p:nvPicPr>
          <p:cNvPr id="15362" name="Picture 2">
            <a:extLst>
              <a:ext uri="{FF2B5EF4-FFF2-40B4-BE49-F238E27FC236}">
                <a16:creationId xmlns:a16="http://schemas.microsoft.com/office/drawing/2014/main" id="{D0370E65-00C9-D54D-69C8-0F6FEE8EB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51" y="1669474"/>
            <a:ext cx="6862813" cy="13165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A92279C5-28AD-AF99-F367-2841EA6C997D}"/>
              </a:ext>
            </a:extLst>
          </p:cNvPr>
          <p:cNvSpPr/>
          <p:nvPr/>
        </p:nvSpPr>
        <p:spPr>
          <a:xfrm>
            <a:off x="999109" y="1192676"/>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sp>
        <p:nvSpPr>
          <p:cNvPr id="21" name="Rectangle: Rounded Corners 20">
            <a:extLst>
              <a:ext uri="{FF2B5EF4-FFF2-40B4-BE49-F238E27FC236}">
                <a16:creationId xmlns:a16="http://schemas.microsoft.com/office/drawing/2014/main" id="{D9CAB29F-C4CE-E90C-7942-5C141A2FA643}"/>
              </a:ext>
            </a:extLst>
          </p:cNvPr>
          <p:cNvSpPr/>
          <p:nvPr/>
        </p:nvSpPr>
        <p:spPr>
          <a:xfrm>
            <a:off x="999109" y="3323958"/>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15364" name="Picture 4">
            <a:extLst>
              <a:ext uri="{FF2B5EF4-FFF2-40B4-BE49-F238E27FC236}">
                <a16:creationId xmlns:a16="http://schemas.microsoft.com/office/drawing/2014/main" id="{C1933926-BAC8-FA97-0D58-69FECFEEB5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276" y="4086108"/>
            <a:ext cx="7797500" cy="25585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09;p52">
            <a:extLst>
              <a:ext uri="{FF2B5EF4-FFF2-40B4-BE49-F238E27FC236}">
                <a16:creationId xmlns:a16="http://schemas.microsoft.com/office/drawing/2014/main" id="{C27A20D5-BA9C-CB22-053A-E88F7734BCBD}"/>
              </a:ext>
            </a:extLst>
          </p:cNvPr>
          <p:cNvSpPr/>
          <p:nvPr/>
        </p:nvSpPr>
        <p:spPr>
          <a:xfrm flipH="1">
            <a:off x="7796464" y="1072316"/>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10;p52">
            <a:extLst>
              <a:ext uri="{FF2B5EF4-FFF2-40B4-BE49-F238E27FC236}">
                <a16:creationId xmlns:a16="http://schemas.microsoft.com/office/drawing/2014/main" id="{246E622D-1627-AC7B-5433-7DBEA235660D}"/>
              </a:ext>
            </a:extLst>
          </p:cNvPr>
          <p:cNvSpPr/>
          <p:nvPr/>
        </p:nvSpPr>
        <p:spPr>
          <a:xfrm rot="10800000" flipH="1">
            <a:off x="-172264" y="2986038"/>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585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1313-7EC9-7DDD-EE96-78F88016EB25}"/>
              </a:ext>
            </a:extLst>
          </p:cNvPr>
          <p:cNvSpPr>
            <a:spLocks noGrp="1"/>
          </p:cNvSpPr>
          <p:nvPr>
            <p:ph type="title"/>
          </p:nvPr>
        </p:nvSpPr>
        <p:spPr>
          <a:xfrm>
            <a:off x="329724" y="2592804"/>
            <a:ext cx="1559291" cy="1382429"/>
          </a:xfrm>
        </p:spPr>
        <p:txBody>
          <a:bodyPr/>
          <a:lstStyle/>
          <a:p>
            <a:r>
              <a:rPr lang="vi-VN" sz="1600"/>
              <a:t>Trực quan hóa biểu đồ doanh thu của các đối tác đến từ khắp các bang</a:t>
            </a:r>
          </a:p>
        </p:txBody>
      </p:sp>
      <p:sp>
        <p:nvSpPr>
          <p:cNvPr id="2" name="Google Shape;471;p44">
            <a:extLst>
              <a:ext uri="{FF2B5EF4-FFF2-40B4-BE49-F238E27FC236}">
                <a16:creationId xmlns:a16="http://schemas.microsoft.com/office/drawing/2014/main" id="{5AAE0C38-FDFE-7AD2-DF90-27F0E3F585E8}"/>
              </a:ext>
            </a:extLst>
          </p:cNvPr>
          <p:cNvSpPr/>
          <p:nvPr/>
        </p:nvSpPr>
        <p:spPr>
          <a:xfrm rot="10800000">
            <a:off x="-1149876" y="338973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2;p44">
            <a:extLst>
              <a:ext uri="{FF2B5EF4-FFF2-40B4-BE49-F238E27FC236}">
                <a16:creationId xmlns:a16="http://schemas.microsoft.com/office/drawing/2014/main" id="{7C8DFA95-AEE5-91AE-6CB9-8D2C921B5F4F}"/>
              </a:ext>
            </a:extLst>
          </p:cNvPr>
          <p:cNvSpPr/>
          <p:nvPr/>
        </p:nvSpPr>
        <p:spPr>
          <a:xfrm rot="5400000">
            <a:off x="8384100" y="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388" name="Picture 4">
            <a:extLst>
              <a:ext uri="{FF2B5EF4-FFF2-40B4-BE49-F238E27FC236}">
                <a16:creationId xmlns:a16="http://schemas.microsoft.com/office/drawing/2014/main" id="{5C30F3C0-B1DC-B807-7C16-24F28DE5B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24" y="109608"/>
            <a:ext cx="7492378" cy="164416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a:extLst>
              <a:ext uri="{FF2B5EF4-FFF2-40B4-BE49-F238E27FC236}">
                <a16:creationId xmlns:a16="http://schemas.microsoft.com/office/drawing/2014/main" id="{00F25BE4-7B05-E053-F3A2-BA8C042CC3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1244" y="1519800"/>
            <a:ext cx="6831309" cy="351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89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fade">
                                      <p:cBhvr>
                                        <p:cTn id="7" dur="5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6388"/>
                                        </p:tgtEl>
                                      </p:cBhvr>
                                    </p:animEffect>
                                    <p:set>
                                      <p:cBhvr>
                                        <p:cTn id="12" dur="1" fill="hold">
                                          <p:stCondLst>
                                            <p:cond delay="499"/>
                                          </p:stCondLst>
                                        </p:cTn>
                                        <p:tgtEl>
                                          <p:spTgt spid="1638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6390"/>
                                        </p:tgtEl>
                                        <p:attrNameLst>
                                          <p:attrName>style.visibility</p:attrName>
                                        </p:attrNameLst>
                                      </p:cBhvr>
                                      <p:to>
                                        <p:strVal val="visible"/>
                                      </p:to>
                                    </p:set>
                                    <p:animEffect transition="in" filter="fade">
                                      <p:cBhvr>
                                        <p:cTn id="15" dur="500"/>
                                        <p:tgtEl>
                                          <p:spTgt spid="16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6"/>
          <p:cNvSpPr txBox="1">
            <a:spLocks noGrp="1"/>
          </p:cNvSpPr>
          <p:nvPr>
            <p:ph type="title"/>
          </p:nvPr>
        </p:nvSpPr>
        <p:spPr>
          <a:xfrm>
            <a:off x="720000" y="2750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a:t>3.4.8. Phân tích sản phẩm</a:t>
            </a:r>
          </a:p>
        </p:txBody>
      </p:sp>
      <p:sp>
        <p:nvSpPr>
          <p:cNvPr id="515" name="Google Shape;515;p46"/>
          <p:cNvSpPr/>
          <p:nvPr/>
        </p:nvSpPr>
        <p:spPr>
          <a:xfrm>
            <a:off x="577516" y="1017726"/>
            <a:ext cx="7988968" cy="392966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21E3199B-0E0F-EAC6-03CE-BF72459D5CF2}"/>
              </a:ext>
            </a:extLst>
          </p:cNvPr>
          <p:cNvSpPr/>
          <p:nvPr/>
        </p:nvSpPr>
        <p:spPr>
          <a:xfrm>
            <a:off x="999109" y="1192676"/>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sp>
        <p:nvSpPr>
          <p:cNvPr id="3" name="Rectangle: Rounded Corners 2">
            <a:extLst>
              <a:ext uri="{FF2B5EF4-FFF2-40B4-BE49-F238E27FC236}">
                <a16:creationId xmlns:a16="http://schemas.microsoft.com/office/drawing/2014/main" id="{6FA10E37-0726-A9AB-8A42-8F5B3C784F86}"/>
              </a:ext>
            </a:extLst>
          </p:cNvPr>
          <p:cNvSpPr/>
          <p:nvPr/>
        </p:nvSpPr>
        <p:spPr>
          <a:xfrm>
            <a:off x="999109" y="3671691"/>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17410" name="Picture 2">
            <a:extLst>
              <a:ext uri="{FF2B5EF4-FFF2-40B4-BE49-F238E27FC236}">
                <a16:creationId xmlns:a16="http://schemas.microsoft.com/office/drawing/2014/main" id="{972B3193-73BF-0814-326A-4D832C862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39" y="1641830"/>
            <a:ext cx="7719461" cy="178110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a:extLst>
              <a:ext uri="{FF2B5EF4-FFF2-40B4-BE49-F238E27FC236}">
                <a16:creationId xmlns:a16="http://schemas.microsoft.com/office/drawing/2014/main" id="{619CFC4C-FC65-359A-F825-C3F70A7858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00" y="4298451"/>
            <a:ext cx="7815714" cy="223887"/>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09;p52">
            <a:extLst>
              <a:ext uri="{FF2B5EF4-FFF2-40B4-BE49-F238E27FC236}">
                <a16:creationId xmlns:a16="http://schemas.microsoft.com/office/drawing/2014/main" id="{35C20011-B29D-952F-B535-6AA006430ACC}"/>
              </a:ext>
            </a:extLst>
          </p:cNvPr>
          <p:cNvSpPr/>
          <p:nvPr/>
        </p:nvSpPr>
        <p:spPr>
          <a:xfrm rot="16200000" flipH="1">
            <a:off x="-3543750" y="73201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0;p52">
            <a:extLst>
              <a:ext uri="{FF2B5EF4-FFF2-40B4-BE49-F238E27FC236}">
                <a16:creationId xmlns:a16="http://schemas.microsoft.com/office/drawing/2014/main" id="{3E0B88A1-C707-BF0B-8815-7BA081BA03C0}"/>
              </a:ext>
            </a:extLst>
          </p:cNvPr>
          <p:cNvSpPr/>
          <p:nvPr/>
        </p:nvSpPr>
        <p:spPr>
          <a:xfrm rot="5400000" flipH="1">
            <a:off x="11168724" y="354330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6">
            <a:extLst>
              <a:ext uri="{FF2B5EF4-FFF2-40B4-BE49-F238E27FC236}">
                <a16:creationId xmlns:a16="http://schemas.microsoft.com/office/drawing/2014/main" id="{58A629B6-921C-4A64-507D-CCE4E9F545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2282" y="-3883743"/>
            <a:ext cx="6831309" cy="3514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5049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9"/>
          <p:cNvSpPr/>
          <p:nvPr/>
        </p:nvSpPr>
        <p:spPr>
          <a:xfrm>
            <a:off x="930600" y="-793550"/>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9"/>
          <p:cNvSpPr txBox="1">
            <a:spLocks noGrp="1"/>
          </p:cNvSpPr>
          <p:nvPr>
            <p:ph type="title"/>
          </p:nvPr>
        </p:nvSpPr>
        <p:spPr>
          <a:xfrm>
            <a:off x="2038200" y="2495425"/>
            <a:ext cx="5067600" cy="912000"/>
          </a:xfrm>
          <a:prstGeom prst="rect">
            <a:avLst/>
          </a:prstGeom>
        </p:spPr>
        <p:txBody>
          <a:bodyPr spcFirstLastPara="1" wrap="square" lIns="0" tIns="91425" rIns="91425" bIns="91425" anchor="b" anchorCtr="0">
            <a:noAutofit/>
          </a:bodyPr>
          <a:lstStyle/>
          <a:p>
            <a:pPr marL="0" lvl="0" indent="0" algn="ctr" rtl="0">
              <a:spcBef>
                <a:spcPts val="0"/>
              </a:spcBef>
              <a:spcAft>
                <a:spcPts val="0"/>
              </a:spcAft>
              <a:buNone/>
            </a:pPr>
            <a:r>
              <a:rPr lang="vi-VN"/>
              <a:t>Tổng quan đề tài</a:t>
            </a:r>
            <a:endParaRPr/>
          </a:p>
        </p:txBody>
      </p:sp>
      <p:sp>
        <p:nvSpPr>
          <p:cNvPr id="338" name="Google Shape;338;p39"/>
          <p:cNvSpPr txBox="1">
            <a:spLocks noGrp="1"/>
          </p:cNvSpPr>
          <p:nvPr>
            <p:ph type="title" idx="2"/>
          </p:nvPr>
        </p:nvSpPr>
        <p:spPr>
          <a:xfrm>
            <a:off x="4054950" y="1623025"/>
            <a:ext cx="1034100" cy="87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340" name="Google Shape;340;p39"/>
          <p:cNvSpPr/>
          <p:nvPr/>
        </p:nvSpPr>
        <p:spPr>
          <a:xfrm rot="5400000">
            <a:off x="7229025" y="94825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rot="10800000">
            <a:off x="108025" y="303325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9"/>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344" name="Google Shape;344;p39"/>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345" name="Google Shape;345;p39"/>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346" name="Google Shape;346;p39"/>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dk1"/>
                </a:solidFill>
                <a:uFill>
                  <a:noFill/>
                </a:uFill>
                <a:latin typeface="Spectral"/>
                <a:ea typeface="Spectral"/>
                <a:cs typeface="Spectral"/>
                <a:sym typeface="Spectral"/>
                <a:hlinkClick r:id="rId5" action="ppaction://hlinksldjump">
                  <a:extLst>
                    <a:ext uri="{A12FA001-AC4F-418D-AE19-62706E023703}">
                      <ahyp:hlinkClr xmlns:ahyp="http://schemas.microsoft.com/office/drawing/2018/hyperlinkcolor" val="tx"/>
                    </a:ext>
                  </a:extLst>
                </a:hlinkClick>
              </a:rPr>
              <a:t>HOME</a:t>
            </a:r>
            <a:endParaRPr sz="1000" b="1">
              <a:solidFill>
                <a:schemeClr val="dk1"/>
              </a:solidFill>
              <a:latin typeface="Spectral"/>
              <a:ea typeface="Spectral"/>
              <a:cs typeface="Spectral"/>
              <a:sym typeface="Spectral"/>
            </a:endParaRPr>
          </a:p>
        </p:txBody>
      </p:sp>
      <p:sp>
        <p:nvSpPr>
          <p:cNvPr id="347" name="Google Shape;347;p39"/>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5"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348" name="Google Shape;348;p39"/>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349" name="Google Shape;349;p39"/>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grpSp>
        <p:nvGrpSpPr>
          <p:cNvPr id="350" name="Google Shape;350;p39"/>
          <p:cNvGrpSpPr/>
          <p:nvPr/>
        </p:nvGrpSpPr>
        <p:grpSpPr>
          <a:xfrm>
            <a:off x="8535475" y="196100"/>
            <a:ext cx="284400" cy="137300"/>
            <a:chOff x="8535475" y="232250"/>
            <a:chExt cx="284400" cy="137300"/>
          </a:xfrm>
        </p:grpSpPr>
        <p:sp>
          <p:nvSpPr>
            <p:cNvPr id="351" name="Google Shape;351;p39"/>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9"/>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9"/>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1313-7EC9-7DDD-EE96-78F88016EB25}"/>
              </a:ext>
            </a:extLst>
          </p:cNvPr>
          <p:cNvSpPr>
            <a:spLocks noGrp="1"/>
          </p:cNvSpPr>
          <p:nvPr>
            <p:ph type="title"/>
          </p:nvPr>
        </p:nvSpPr>
        <p:spPr>
          <a:xfrm>
            <a:off x="843247" y="2721873"/>
            <a:ext cx="3056676" cy="696611"/>
          </a:xfrm>
        </p:spPr>
        <p:txBody>
          <a:bodyPr/>
          <a:lstStyle/>
          <a:p>
            <a:r>
              <a:rPr lang="vi-VN" sz="1600"/>
              <a:t>Trực quan hóa biểu đồ doanh thu các sản phẩm</a:t>
            </a:r>
          </a:p>
        </p:txBody>
      </p:sp>
      <p:sp>
        <p:nvSpPr>
          <p:cNvPr id="2" name="Google Shape;471;p44">
            <a:extLst>
              <a:ext uri="{FF2B5EF4-FFF2-40B4-BE49-F238E27FC236}">
                <a16:creationId xmlns:a16="http://schemas.microsoft.com/office/drawing/2014/main" id="{5AAE0C38-FDFE-7AD2-DF90-27F0E3F585E8}"/>
              </a:ext>
            </a:extLst>
          </p:cNvPr>
          <p:cNvSpPr/>
          <p:nvPr/>
        </p:nvSpPr>
        <p:spPr>
          <a:xfrm rot="7082880">
            <a:off x="-739799" y="4403698"/>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2;p44">
            <a:extLst>
              <a:ext uri="{FF2B5EF4-FFF2-40B4-BE49-F238E27FC236}">
                <a16:creationId xmlns:a16="http://schemas.microsoft.com/office/drawing/2014/main" id="{7C8DFA95-AEE5-91AE-6CB9-8D2C921B5F4F}"/>
              </a:ext>
            </a:extLst>
          </p:cNvPr>
          <p:cNvSpPr/>
          <p:nvPr/>
        </p:nvSpPr>
        <p:spPr>
          <a:xfrm rot="17658331">
            <a:off x="8384100" y="-759901"/>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458" name="Picture 2">
            <a:extLst>
              <a:ext uri="{FF2B5EF4-FFF2-40B4-BE49-F238E27FC236}">
                <a16:creationId xmlns:a16="http://schemas.microsoft.com/office/drawing/2014/main" id="{BF3F3038-9094-FFF2-0094-31B8D14C7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24" y="240604"/>
            <a:ext cx="7786838" cy="2148139"/>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8A1426E6-E867-9B39-CD23-65A143631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49" y="467893"/>
            <a:ext cx="8971347" cy="4614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101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fade">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9458"/>
                                        </p:tgtEl>
                                      </p:cBhvr>
                                    </p:animEffect>
                                    <p:set>
                                      <p:cBhvr>
                                        <p:cTn id="12" dur="1" fill="hold">
                                          <p:stCondLst>
                                            <p:cond delay="499"/>
                                          </p:stCondLst>
                                        </p:cTn>
                                        <p:tgtEl>
                                          <p:spTgt spid="1945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9460"/>
                                        </p:tgtEl>
                                        <p:attrNameLst>
                                          <p:attrName>style.visibility</p:attrName>
                                        </p:attrNameLst>
                                      </p:cBhvr>
                                      <p:to>
                                        <p:strVal val="visible"/>
                                      </p:to>
                                    </p:set>
                                    <p:animEffect transition="in" filter="fade">
                                      <p:cBhvr>
                                        <p:cTn id="15" dur="5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68" name="Google Shape;768;p50"/>
          <p:cNvSpPr txBox="1">
            <a:spLocks noGrp="1"/>
          </p:cNvSpPr>
          <p:nvPr>
            <p:ph type="title"/>
          </p:nvPr>
        </p:nvSpPr>
        <p:spPr>
          <a:xfrm>
            <a:off x="719975" y="25814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700"/>
              <a:t>3.4.9. Phân tích vùng</a:t>
            </a:r>
            <a:endParaRPr sz="2700"/>
          </a:p>
        </p:txBody>
      </p:sp>
      <p:sp>
        <p:nvSpPr>
          <p:cNvPr id="2" name="Rectangle: Rounded Corners 1">
            <a:extLst>
              <a:ext uri="{FF2B5EF4-FFF2-40B4-BE49-F238E27FC236}">
                <a16:creationId xmlns:a16="http://schemas.microsoft.com/office/drawing/2014/main" id="{0EF986B3-4C90-4F0F-53A9-49A9944F9405}"/>
              </a:ext>
            </a:extLst>
          </p:cNvPr>
          <p:cNvSpPr/>
          <p:nvPr/>
        </p:nvSpPr>
        <p:spPr>
          <a:xfrm>
            <a:off x="719974" y="1045150"/>
            <a:ext cx="800817"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sp>
        <p:nvSpPr>
          <p:cNvPr id="3" name="Rectangle: Rounded Corners 2">
            <a:extLst>
              <a:ext uri="{FF2B5EF4-FFF2-40B4-BE49-F238E27FC236}">
                <a16:creationId xmlns:a16="http://schemas.microsoft.com/office/drawing/2014/main" id="{8C46F19C-87CC-2BA9-94B8-5F7805E4B622}"/>
              </a:ext>
            </a:extLst>
          </p:cNvPr>
          <p:cNvSpPr/>
          <p:nvPr/>
        </p:nvSpPr>
        <p:spPr>
          <a:xfrm>
            <a:off x="719974" y="3699711"/>
            <a:ext cx="983698"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20482" name="Picture 2">
            <a:extLst>
              <a:ext uri="{FF2B5EF4-FFF2-40B4-BE49-F238E27FC236}">
                <a16:creationId xmlns:a16="http://schemas.microsoft.com/office/drawing/2014/main" id="{8B5FD645-8599-39F1-F746-FEBEEE3DE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74" y="1605964"/>
            <a:ext cx="7451874" cy="1750413"/>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a:extLst>
              <a:ext uri="{FF2B5EF4-FFF2-40B4-BE49-F238E27FC236}">
                <a16:creationId xmlns:a16="http://schemas.microsoft.com/office/drawing/2014/main" id="{DF2D24B4-82F9-1477-2111-E40F43F57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843" y="4389555"/>
            <a:ext cx="8423975" cy="21791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09;p52">
            <a:extLst>
              <a:ext uri="{FF2B5EF4-FFF2-40B4-BE49-F238E27FC236}">
                <a16:creationId xmlns:a16="http://schemas.microsoft.com/office/drawing/2014/main" id="{2CC7FFEB-0065-B5EE-343A-43B98D85BAA7}"/>
              </a:ext>
            </a:extLst>
          </p:cNvPr>
          <p:cNvSpPr/>
          <p:nvPr/>
        </p:nvSpPr>
        <p:spPr>
          <a:xfrm rot="16200000" flipH="1">
            <a:off x="-4813750" y="125012"/>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0;p52">
            <a:extLst>
              <a:ext uri="{FF2B5EF4-FFF2-40B4-BE49-F238E27FC236}">
                <a16:creationId xmlns:a16="http://schemas.microsoft.com/office/drawing/2014/main" id="{195FA393-C186-F666-373B-C9A96C728BFA}"/>
              </a:ext>
            </a:extLst>
          </p:cNvPr>
          <p:cNvSpPr/>
          <p:nvPr/>
        </p:nvSpPr>
        <p:spPr>
          <a:xfrm rot="5400000" flipH="1">
            <a:off x="5677675" y="495080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5D0950E1-515A-C1E9-7B24-DE5A045DB6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9764" y="3872966"/>
            <a:ext cx="8971347" cy="4614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852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21506" name="Picture 2">
            <a:extLst>
              <a:ext uri="{FF2B5EF4-FFF2-40B4-BE49-F238E27FC236}">
                <a16:creationId xmlns:a16="http://schemas.microsoft.com/office/drawing/2014/main" id="{97303422-A26A-D1FA-7E4D-C06DB5A79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331" y="1124858"/>
            <a:ext cx="7599146" cy="120445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Đang chèn hình ảnh...">
            <a:extLst>
              <a:ext uri="{FF2B5EF4-FFF2-40B4-BE49-F238E27FC236}">
                <a16:creationId xmlns:a16="http://schemas.microsoft.com/office/drawing/2014/main" id="{2E6158B8-97B8-929A-C36B-444CAEF3E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331" y="2571750"/>
            <a:ext cx="7599146" cy="220586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3AAE1313-7EC9-7DDD-EE96-78F88016EB25}"/>
              </a:ext>
            </a:extLst>
          </p:cNvPr>
          <p:cNvSpPr>
            <a:spLocks noGrp="1"/>
          </p:cNvSpPr>
          <p:nvPr/>
        </p:nvSpPr>
        <p:spPr>
          <a:xfrm>
            <a:off x="659331" y="404482"/>
            <a:ext cx="7599145" cy="399439"/>
          </a:xfrm>
          <a:prstGeom prst="rect">
            <a:avLst/>
          </a:prstGeom>
          <a:solidFill>
            <a:schemeClr val="dk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SemiBold"/>
              <a:buNone/>
              <a:defRPr sz="3000" b="0" i="0" u="none" strike="noStrike" cap="none">
                <a:solidFill>
                  <a:schemeClr val="lt1"/>
                </a:solidFill>
                <a:latin typeface="Cormorant Garamond SemiBold"/>
                <a:ea typeface="Cormorant Garamond SemiBold"/>
                <a:cs typeface="Cormorant Garamond SemiBold"/>
                <a:sym typeface="Cormorant Garamond SemiBold"/>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600"/>
              <a:t>Trực quan hóa dữ liệu</a:t>
            </a:r>
          </a:p>
        </p:txBody>
      </p:sp>
      <p:pic>
        <p:nvPicPr>
          <p:cNvPr id="7" name="Picture 2">
            <a:extLst>
              <a:ext uri="{FF2B5EF4-FFF2-40B4-BE49-F238E27FC236}">
                <a16:creationId xmlns:a16="http://schemas.microsoft.com/office/drawing/2014/main" id="{2A5B8FBE-C83D-1232-90D4-D76007269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216" y="481265"/>
            <a:ext cx="8839568" cy="4547160"/>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809;p52">
            <a:extLst>
              <a:ext uri="{FF2B5EF4-FFF2-40B4-BE49-F238E27FC236}">
                <a16:creationId xmlns:a16="http://schemas.microsoft.com/office/drawing/2014/main" id="{19825CFF-B5AC-86C6-D896-703C70CF4AC5}"/>
              </a:ext>
            </a:extLst>
          </p:cNvPr>
          <p:cNvSpPr/>
          <p:nvPr/>
        </p:nvSpPr>
        <p:spPr>
          <a:xfrm rot="16200000" flipH="1">
            <a:off x="-3496806" y="1124858"/>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10;p52">
            <a:extLst>
              <a:ext uri="{FF2B5EF4-FFF2-40B4-BE49-F238E27FC236}">
                <a16:creationId xmlns:a16="http://schemas.microsoft.com/office/drawing/2014/main" id="{0C10EB73-85A7-FCE7-F432-5E2D02738642}"/>
              </a:ext>
            </a:extLst>
          </p:cNvPr>
          <p:cNvSpPr/>
          <p:nvPr/>
        </p:nvSpPr>
        <p:spPr>
          <a:xfrm rot="5400000" flipH="1">
            <a:off x="10490975" y="3200663"/>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Rounded Corners 3">
            <a:extLst>
              <a:ext uri="{FF2B5EF4-FFF2-40B4-BE49-F238E27FC236}">
                <a16:creationId xmlns:a16="http://schemas.microsoft.com/office/drawing/2014/main" id="{128A4D82-2D7B-46F9-3467-E8284D124164}"/>
              </a:ext>
            </a:extLst>
          </p:cNvPr>
          <p:cNvSpPr/>
          <p:nvPr/>
        </p:nvSpPr>
        <p:spPr>
          <a:xfrm>
            <a:off x="-9469079" y="2143792"/>
            <a:ext cx="800817"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sp>
        <p:nvSpPr>
          <p:cNvPr id="5" name="Rectangle: Rounded Corners 4">
            <a:extLst>
              <a:ext uri="{FF2B5EF4-FFF2-40B4-BE49-F238E27FC236}">
                <a16:creationId xmlns:a16="http://schemas.microsoft.com/office/drawing/2014/main" id="{108C4C0E-5294-A25D-00FC-358479F9B8BC}"/>
              </a:ext>
            </a:extLst>
          </p:cNvPr>
          <p:cNvSpPr/>
          <p:nvPr/>
        </p:nvSpPr>
        <p:spPr>
          <a:xfrm>
            <a:off x="-9469079" y="4798353"/>
            <a:ext cx="983698"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8" name="Picture 2">
            <a:extLst>
              <a:ext uri="{FF2B5EF4-FFF2-40B4-BE49-F238E27FC236}">
                <a16:creationId xmlns:a16="http://schemas.microsoft.com/office/drawing/2014/main" id="{E5E054A8-3A42-6259-9EE9-D392100137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95921" y="-2781794"/>
            <a:ext cx="7451874" cy="17504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D2F3CCA-C4E7-799A-7143-73AC1AE859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5786" y="-1249292"/>
            <a:ext cx="8423975" cy="217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751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1506"/>
                                        </p:tgtEl>
                                        <p:attrNameLst>
                                          <p:attrName>style.visibility</p:attrName>
                                        </p:attrNameLst>
                                      </p:cBhvr>
                                      <p:to>
                                        <p:strVal val="visible"/>
                                      </p:to>
                                    </p:set>
                                    <p:animEffect transition="in" filter="fade">
                                      <p:cBhvr>
                                        <p:cTn id="10" dur="500"/>
                                        <p:tgtEl>
                                          <p:spTgt spid="21506"/>
                                        </p:tgtEl>
                                      </p:cBhvr>
                                    </p:animEffect>
                                  </p:childTnLst>
                                </p:cTn>
                              </p:par>
                              <p:par>
                                <p:cTn id="11" presetID="10" presetClass="entr" presetSubtype="0" fill="hold" nodeType="withEffect">
                                  <p:stCondLst>
                                    <p:cond delay="0"/>
                                  </p:stCondLst>
                                  <p:childTnLst>
                                    <p:set>
                                      <p:cBhvr>
                                        <p:cTn id="12" dur="1" fill="hold">
                                          <p:stCondLst>
                                            <p:cond delay="0"/>
                                          </p:stCondLst>
                                        </p:cTn>
                                        <p:tgtEl>
                                          <p:spTgt spid="21508"/>
                                        </p:tgtEl>
                                        <p:attrNameLst>
                                          <p:attrName>style.visibility</p:attrName>
                                        </p:attrNameLst>
                                      </p:cBhvr>
                                      <p:to>
                                        <p:strVal val="visible"/>
                                      </p:to>
                                    </p:set>
                                    <p:animEffect transition="in" filter="fade">
                                      <p:cBhvr>
                                        <p:cTn id="13" dur="500"/>
                                        <p:tgtEl>
                                          <p:spTgt spid="2150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1" nodeType="clickEffect">
                                  <p:stCondLst>
                                    <p:cond delay="0"/>
                                  </p:stCondLst>
                                  <p:childTnLst>
                                    <p:animEffect transition="out" filter="blinds(horizont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21506"/>
                                        </p:tgtEl>
                                      </p:cBhvr>
                                    </p:animEffect>
                                    <p:set>
                                      <p:cBhvr>
                                        <p:cTn id="21" dur="1" fill="hold">
                                          <p:stCondLst>
                                            <p:cond delay="499"/>
                                          </p:stCondLst>
                                        </p:cTn>
                                        <p:tgtEl>
                                          <p:spTgt spid="21506"/>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21508"/>
                                        </p:tgtEl>
                                      </p:cBhvr>
                                    </p:animEffect>
                                    <p:set>
                                      <p:cBhvr>
                                        <p:cTn id="24" dur="1" fill="hold">
                                          <p:stCondLst>
                                            <p:cond delay="499"/>
                                          </p:stCondLst>
                                        </p:cTn>
                                        <p:tgtEl>
                                          <p:spTgt spid="2150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46"/>
          <p:cNvSpPr txBox="1">
            <a:spLocks noGrp="1"/>
          </p:cNvSpPr>
          <p:nvPr>
            <p:ph type="title"/>
          </p:nvPr>
        </p:nvSpPr>
        <p:spPr>
          <a:xfrm>
            <a:off x="720000" y="27500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a:t>3.4.10. Phân tích xu hướng bán hàng</a:t>
            </a:r>
            <a:endParaRPr sz="2800"/>
          </a:p>
        </p:txBody>
      </p:sp>
      <p:sp>
        <p:nvSpPr>
          <p:cNvPr id="515" name="Google Shape;515;p46"/>
          <p:cNvSpPr/>
          <p:nvPr/>
        </p:nvSpPr>
        <p:spPr>
          <a:xfrm>
            <a:off x="577516" y="1017726"/>
            <a:ext cx="7988968" cy="392966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21E3199B-0E0F-EAC6-03CE-BF72459D5CF2}"/>
              </a:ext>
            </a:extLst>
          </p:cNvPr>
          <p:cNvSpPr/>
          <p:nvPr/>
        </p:nvSpPr>
        <p:spPr>
          <a:xfrm>
            <a:off x="999109" y="1192676"/>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sp>
        <p:nvSpPr>
          <p:cNvPr id="3" name="Rectangle: Rounded Corners 2">
            <a:extLst>
              <a:ext uri="{FF2B5EF4-FFF2-40B4-BE49-F238E27FC236}">
                <a16:creationId xmlns:a16="http://schemas.microsoft.com/office/drawing/2014/main" id="{6FA10E37-0726-A9AB-8A42-8F5B3C784F86}"/>
              </a:ext>
            </a:extLst>
          </p:cNvPr>
          <p:cNvSpPr/>
          <p:nvPr/>
        </p:nvSpPr>
        <p:spPr>
          <a:xfrm>
            <a:off x="917294" y="2946971"/>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23554" name="Picture 2">
            <a:extLst>
              <a:ext uri="{FF2B5EF4-FFF2-40B4-BE49-F238E27FC236}">
                <a16:creationId xmlns:a16="http://schemas.microsoft.com/office/drawing/2014/main" id="{53F0487E-09AC-A364-1E8A-C1E3B864D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061" y="1739238"/>
            <a:ext cx="7809878" cy="832512"/>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7967BA30-31AE-6FDA-8B7A-F8FFAED601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881" y="2651108"/>
            <a:ext cx="1473818" cy="2216919"/>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a:extLst>
              <a:ext uri="{FF2B5EF4-FFF2-40B4-BE49-F238E27FC236}">
                <a16:creationId xmlns:a16="http://schemas.microsoft.com/office/drawing/2014/main" id="{8AEB6F72-76D8-7330-8FD3-4E17320C58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2011" y="2650427"/>
            <a:ext cx="1466080" cy="22176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09;p52">
            <a:extLst>
              <a:ext uri="{FF2B5EF4-FFF2-40B4-BE49-F238E27FC236}">
                <a16:creationId xmlns:a16="http://schemas.microsoft.com/office/drawing/2014/main" id="{3A3EED6E-6F46-1E46-0A8F-2791B2C49941}"/>
              </a:ext>
            </a:extLst>
          </p:cNvPr>
          <p:cNvSpPr/>
          <p:nvPr/>
        </p:nvSpPr>
        <p:spPr>
          <a:xfrm rot="16200000" flipH="1">
            <a:off x="-3067641" y="-286924"/>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0;p52">
            <a:extLst>
              <a:ext uri="{FF2B5EF4-FFF2-40B4-BE49-F238E27FC236}">
                <a16:creationId xmlns:a16="http://schemas.microsoft.com/office/drawing/2014/main" id="{24B0278D-3BF7-E2B7-F69B-0B0376397281}"/>
              </a:ext>
            </a:extLst>
          </p:cNvPr>
          <p:cNvSpPr/>
          <p:nvPr/>
        </p:nvSpPr>
        <p:spPr>
          <a:xfrm rot="5400000" flipH="1">
            <a:off x="10948175" y="4813354"/>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2">
            <a:extLst>
              <a:ext uri="{FF2B5EF4-FFF2-40B4-BE49-F238E27FC236}">
                <a16:creationId xmlns:a16="http://schemas.microsoft.com/office/drawing/2014/main" id="{689F5EED-8B64-9CDE-0956-EAFF474022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43743" y="1485647"/>
            <a:ext cx="8839568" cy="4547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394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1313-7EC9-7DDD-EE96-78F88016EB25}"/>
              </a:ext>
            </a:extLst>
          </p:cNvPr>
          <p:cNvSpPr>
            <a:spLocks noGrp="1"/>
          </p:cNvSpPr>
          <p:nvPr>
            <p:ph type="title"/>
          </p:nvPr>
        </p:nvSpPr>
        <p:spPr>
          <a:xfrm>
            <a:off x="233904" y="2759965"/>
            <a:ext cx="1027437" cy="1639696"/>
          </a:xfrm>
        </p:spPr>
        <p:txBody>
          <a:bodyPr/>
          <a:lstStyle/>
          <a:p>
            <a:r>
              <a:rPr lang="vi-VN" sz="1600"/>
              <a:t>Trực quan hóa biểu đồ số lượng đơn hàng mỗi tháng</a:t>
            </a:r>
          </a:p>
        </p:txBody>
      </p:sp>
      <p:sp>
        <p:nvSpPr>
          <p:cNvPr id="2" name="Google Shape;471;p44">
            <a:extLst>
              <a:ext uri="{FF2B5EF4-FFF2-40B4-BE49-F238E27FC236}">
                <a16:creationId xmlns:a16="http://schemas.microsoft.com/office/drawing/2014/main" id="{5AAE0C38-FDFE-7AD2-DF90-27F0E3F585E8}"/>
              </a:ext>
            </a:extLst>
          </p:cNvPr>
          <p:cNvSpPr/>
          <p:nvPr/>
        </p:nvSpPr>
        <p:spPr>
          <a:xfrm rot="7082880">
            <a:off x="-739799" y="4403698"/>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2;p44">
            <a:extLst>
              <a:ext uri="{FF2B5EF4-FFF2-40B4-BE49-F238E27FC236}">
                <a16:creationId xmlns:a16="http://schemas.microsoft.com/office/drawing/2014/main" id="{7C8DFA95-AEE5-91AE-6CB9-8D2C921B5F4F}"/>
              </a:ext>
            </a:extLst>
          </p:cNvPr>
          <p:cNvSpPr/>
          <p:nvPr/>
        </p:nvSpPr>
        <p:spPr>
          <a:xfrm rot="17658331">
            <a:off x="8384100" y="-759901"/>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78" name="Picture 2">
            <a:extLst>
              <a:ext uri="{FF2B5EF4-FFF2-40B4-BE49-F238E27FC236}">
                <a16:creationId xmlns:a16="http://schemas.microsoft.com/office/drawing/2014/main" id="{9055D09C-0EF8-48FE-5AF8-CF32200E27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04" y="201475"/>
            <a:ext cx="7110172" cy="1084728"/>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8416E5A6-3EEB-D230-40B3-E9C8E59F2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04" y="216741"/>
            <a:ext cx="8317330" cy="478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585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fade">
                                      <p:cBhvr>
                                        <p:cTn id="7" dur="500"/>
                                        <p:tgtEl>
                                          <p:spTgt spid="245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580"/>
                                        </p:tgtEl>
                                        <p:attrNameLst>
                                          <p:attrName>style.visibility</p:attrName>
                                        </p:attrNameLst>
                                      </p:cBhvr>
                                      <p:to>
                                        <p:strVal val="visible"/>
                                      </p:to>
                                    </p:set>
                                    <p:animEffect transition="in" filter="fade">
                                      <p:cBhvr>
                                        <p:cTn id="15" dur="500"/>
                                        <p:tgtEl>
                                          <p:spTgt spid="2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720000" y="2830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a:t>3.4.11. Xác định các từ xuất hiện nhiều trong các tiêu đề và nội dung bình luận của khách hàng để đánh giá chất lượng sản phẩm và dịch vụ của </a:t>
            </a:r>
            <a:r>
              <a:rPr lang="vi-VN" sz="2400" err="1"/>
              <a:t>Olist</a:t>
            </a:r>
            <a:endParaRPr lang="en-US" sz="2400"/>
          </a:p>
        </p:txBody>
      </p:sp>
      <p:sp>
        <p:nvSpPr>
          <p:cNvPr id="20" name="Rectangle: Rounded Corners 19">
            <a:extLst>
              <a:ext uri="{FF2B5EF4-FFF2-40B4-BE49-F238E27FC236}">
                <a16:creationId xmlns:a16="http://schemas.microsoft.com/office/drawing/2014/main" id="{A92279C5-28AD-AF99-F367-2841EA6C997D}"/>
              </a:ext>
            </a:extLst>
          </p:cNvPr>
          <p:cNvSpPr/>
          <p:nvPr/>
        </p:nvSpPr>
        <p:spPr>
          <a:xfrm>
            <a:off x="999109" y="1574185"/>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pic>
        <p:nvPicPr>
          <p:cNvPr id="3" name="Picture 2" descr="Text&#10;&#10;Description automatically generated">
            <a:extLst>
              <a:ext uri="{FF2B5EF4-FFF2-40B4-BE49-F238E27FC236}">
                <a16:creationId xmlns:a16="http://schemas.microsoft.com/office/drawing/2014/main" id="{FAAB610F-9AD2-ED97-A844-568F6C207120}"/>
              </a:ext>
            </a:extLst>
          </p:cNvPr>
          <p:cNvPicPr>
            <a:picLocks noChangeAspect="1"/>
          </p:cNvPicPr>
          <p:nvPr/>
        </p:nvPicPr>
        <p:blipFill>
          <a:blip r:embed="rId3"/>
          <a:stretch>
            <a:fillRect/>
          </a:stretch>
        </p:blipFill>
        <p:spPr>
          <a:xfrm>
            <a:off x="999109" y="2094330"/>
            <a:ext cx="6957625" cy="2843429"/>
          </a:xfrm>
          <a:prstGeom prst="rect">
            <a:avLst/>
          </a:prstGeom>
        </p:spPr>
      </p:pic>
      <p:graphicFrame>
        <p:nvGraphicFramePr>
          <p:cNvPr id="5" name="Table 4">
            <a:extLst>
              <a:ext uri="{FF2B5EF4-FFF2-40B4-BE49-F238E27FC236}">
                <a16:creationId xmlns:a16="http://schemas.microsoft.com/office/drawing/2014/main" id="{7B35EDBA-8DFF-AB2D-4AE8-4BD2FCD0E941}"/>
              </a:ext>
            </a:extLst>
          </p:cNvPr>
          <p:cNvGraphicFramePr>
            <a:graphicFrameLocks noGrp="1"/>
          </p:cNvGraphicFramePr>
          <p:nvPr/>
        </p:nvGraphicFramePr>
        <p:xfrm>
          <a:off x="2590800" y="2193925"/>
          <a:ext cx="3962400" cy="1333500"/>
        </p:xfrm>
        <a:graphic>
          <a:graphicData uri="http://schemas.openxmlformats.org/drawingml/2006/table">
            <a:tbl>
              <a:tblPr/>
              <a:tblGrid>
                <a:gridCol w="990600">
                  <a:extLst>
                    <a:ext uri="{9D8B030D-6E8A-4147-A177-3AD203B41FA5}">
                      <a16:colId xmlns:a16="http://schemas.microsoft.com/office/drawing/2014/main" val="1340843044"/>
                    </a:ext>
                  </a:extLst>
                </a:gridCol>
                <a:gridCol w="990600">
                  <a:extLst>
                    <a:ext uri="{9D8B030D-6E8A-4147-A177-3AD203B41FA5}">
                      <a16:colId xmlns:a16="http://schemas.microsoft.com/office/drawing/2014/main" val="4293656684"/>
                    </a:ext>
                  </a:extLst>
                </a:gridCol>
                <a:gridCol w="990600">
                  <a:extLst>
                    <a:ext uri="{9D8B030D-6E8A-4147-A177-3AD203B41FA5}">
                      <a16:colId xmlns:a16="http://schemas.microsoft.com/office/drawing/2014/main" val="533393826"/>
                    </a:ext>
                  </a:extLst>
                </a:gridCol>
                <a:gridCol w="990600">
                  <a:extLst>
                    <a:ext uri="{9D8B030D-6E8A-4147-A177-3AD203B41FA5}">
                      <a16:colId xmlns:a16="http://schemas.microsoft.com/office/drawing/2014/main" val="2802031"/>
                    </a:ext>
                  </a:extLst>
                </a:gridCol>
              </a:tblGrid>
              <a:tr h="1333500">
                <a:tc>
                  <a:txBody>
                    <a:bodyPr/>
                    <a:lstStyle/>
                    <a:p>
                      <a:pPr fontAlgn="t"/>
                      <a:endParaRPr lang="vi-VN">
                        <a:effectLst/>
                      </a:endParaRPr>
                    </a:p>
                    <a:p>
                      <a:pPr algn="l" rtl="0" fontAlgn="base"/>
                      <a:r>
                        <a:rPr lang="vi-VN" sz="1100" b="0" i="0">
                          <a:effectLst/>
                          <a:latin typeface="Arial" panose="020B0604020202020204" pitchFamily="34" charset="0"/>
                        </a:rPr>
                        <a:t> </a:t>
                      </a:r>
                      <a:endParaRPr lang="vi-VN" b="0" i="0">
                        <a:effectLst/>
                      </a:endParaRPr>
                    </a:p>
                  </a:txBody>
                  <a:tcPr>
                    <a:lnL>
                      <a:noFill/>
                    </a:lnL>
                    <a:lnR>
                      <a:noFill/>
                    </a:lnR>
                    <a:lnT>
                      <a:noFill/>
                    </a:lnT>
                    <a:lnB>
                      <a:noFill/>
                    </a:lnB>
                  </a:tcPr>
                </a:tc>
                <a:tc>
                  <a:txBody>
                    <a:bodyPr/>
                    <a:lstStyle/>
                    <a:p>
                      <a:pPr algn="ctr" fontAlgn="t"/>
                      <a:endParaRPr lang="vi-VN">
                        <a:effectLst/>
                      </a:endParaRPr>
                    </a:p>
                    <a:p>
                      <a:pPr algn="l" rtl="0" fontAlgn="base"/>
                      <a:r>
                        <a:rPr lang="vi-VN" sz="1100" b="0" i="0">
                          <a:effectLst/>
                          <a:latin typeface="Arial" panose="020B0604020202020204" pitchFamily="34" charset="0"/>
                        </a:rPr>
                        <a:t> </a:t>
                      </a:r>
                      <a:endParaRPr lang="vi-VN" b="0" i="0">
                        <a:effectLst/>
                      </a:endParaRPr>
                    </a:p>
                  </a:txBody>
                  <a:tcPr>
                    <a:lnL>
                      <a:noFill/>
                    </a:lnL>
                    <a:lnR>
                      <a:noFill/>
                    </a:lnR>
                    <a:lnT>
                      <a:noFill/>
                    </a:lnT>
                    <a:lnB>
                      <a:noFill/>
                    </a:lnB>
                  </a:tcPr>
                </a:tc>
                <a:tc>
                  <a:txBody>
                    <a:bodyPr/>
                    <a:lstStyle/>
                    <a:p>
                      <a:pPr algn="ctr" fontAlgn="t"/>
                      <a:endParaRPr lang="vi-VN">
                        <a:effectLst/>
                      </a:endParaRPr>
                    </a:p>
                    <a:p>
                      <a:pPr algn="l" rtl="0" fontAlgn="base"/>
                      <a:r>
                        <a:rPr lang="vi-VN" sz="1100" b="0" i="0">
                          <a:effectLst/>
                          <a:latin typeface="Arial" panose="020B0604020202020204" pitchFamily="34" charset="0"/>
                        </a:rPr>
                        <a:t> </a:t>
                      </a:r>
                      <a:endParaRPr lang="vi-VN" b="0" i="0">
                        <a:effectLst/>
                      </a:endParaRPr>
                    </a:p>
                  </a:txBody>
                  <a:tcPr>
                    <a:lnL>
                      <a:noFill/>
                    </a:lnL>
                    <a:lnR>
                      <a:noFill/>
                    </a:lnR>
                    <a:lnT>
                      <a:noFill/>
                    </a:lnT>
                    <a:lnB>
                      <a:noFill/>
                    </a:lnB>
                  </a:tcPr>
                </a:tc>
                <a:tc>
                  <a:txBody>
                    <a:bodyPr/>
                    <a:lstStyle/>
                    <a:p>
                      <a:pPr algn="ctr" fontAlgn="t"/>
                      <a:endParaRPr lang="vi-VN">
                        <a:effectLst/>
                      </a:endParaRPr>
                    </a:p>
                    <a:p>
                      <a:pPr algn="l" rtl="0" fontAlgn="base"/>
                      <a:r>
                        <a:rPr lang="vi-VN" sz="1100" b="0" i="0">
                          <a:effectLst/>
                          <a:latin typeface="Arial" panose="020B0604020202020204" pitchFamily="34" charset="0"/>
                        </a:rPr>
                        <a:t> </a:t>
                      </a:r>
                      <a:endParaRPr lang="vi-VN" b="0" i="0">
                        <a:effectLst/>
                      </a:endParaRPr>
                    </a:p>
                  </a:txBody>
                  <a:tcPr>
                    <a:lnL>
                      <a:noFill/>
                    </a:lnL>
                    <a:lnR>
                      <a:noFill/>
                    </a:lnR>
                    <a:lnT>
                      <a:noFill/>
                    </a:lnT>
                    <a:lnB>
                      <a:noFill/>
                    </a:lnB>
                  </a:tcPr>
                </a:tc>
                <a:extLst>
                  <a:ext uri="{0D108BD9-81ED-4DB2-BD59-A6C34878D82A}">
                    <a16:rowId xmlns:a16="http://schemas.microsoft.com/office/drawing/2014/main" val="2460700206"/>
                  </a:ext>
                </a:extLst>
              </a:tr>
            </a:tbl>
          </a:graphicData>
        </a:graphic>
      </p:graphicFrame>
      <p:sp>
        <p:nvSpPr>
          <p:cNvPr id="2" name="Google Shape;809;p52">
            <a:extLst>
              <a:ext uri="{FF2B5EF4-FFF2-40B4-BE49-F238E27FC236}">
                <a16:creationId xmlns:a16="http://schemas.microsoft.com/office/drawing/2014/main" id="{D1946BA4-61C7-391E-8FE3-8DF1C5124A00}"/>
              </a:ext>
            </a:extLst>
          </p:cNvPr>
          <p:cNvSpPr/>
          <p:nvPr/>
        </p:nvSpPr>
        <p:spPr>
          <a:xfrm rot="16200000" flipH="1">
            <a:off x="-3959624" y="1454125"/>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0;p52">
            <a:extLst>
              <a:ext uri="{FF2B5EF4-FFF2-40B4-BE49-F238E27FC236}">
                <a16:creationId xmlns:a16="http://schemas.microsoft.com/office/drawing/2014/main" id="{8675F9F0-23A8-DB1A-C401-64AE5F29A311}"/>
              </a:ext>
            </a:extLst>
          </p:cNvPr>
          <p:cNvSpPr/>
          <p:nvPr/>
        </p:nvSpPr>
        <p:spPr>
          <a:xfrm rot="5400000" flipH="1">
            <a:off x="11435866" y="569404"/>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4">
            <a:extLst>
              <a:ext uri="{FF2B5EF4-FFF2-40B4-BE49-F238E27FC236}">
                <a16:creationId xmlns:a16="http://schemas.microsoft.com/office/drawing/2014/main" id="{71414082-999C-6A46-F5FD-5B6C1E3C39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3263" y="-3459775"/>
            <a:ext cx="8317330" cy="478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45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720000" y="28305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a:t>3.4.11. Xác định các từ xuất hiện nhiều trong các tiêu đề và nội dung bình luận của khách hàng để đánh giá chất lượng sản phẩm và dịch vụ của </a:t>
            </a:r>
            <a:r>
              <a:rPr lang="vi-VN" sz="2400" err="1"/>
              <a:t>Olist</a:t>
            </a:r>
          </a:p>
        </p:txBody>
      </p:sp>
      <p:sp>
        <p:nvSpPr>
          <p:cNvPr id="4" name="Rectangle: Rounded Corners 3">
            <a:extLst>
              <a:ext uri="{FF2B5EF4-FFF2-40B4-BE49-F238E27FC236}">
                <a16:creationId xmlns:a16="http://schemas.microsoft.com/office/drawing/2014/main" id="{0B714579-1BC6-76AB-F545-E68CA88A3C1C}"/>
              </a:ext>
            </a:extLst>
          </p:cNvPr>
          <p:cNvSpPr/>
          <p:nvPr/>
        </p:nvSpPr>
        <p:spPr>
          <a:xfrm>
            <a:off x="999109" y="1568589"/>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graphicFrame>
        <p:nvGraphicFramePr>
          <p:cNvPr id="5" name="Table 4">
            <a:extLst>
              <a:ext uri="{FF2B5EF4-FFF2-40B4-BE49-F238E27FC236}">
                <a16:creationId xmlns:a16="http://schemas.microsoft.com/office/drawing/2014/main" id="{7B35EDBA-8DFF-AB2D-4AE8-4BD2FCD0E941}"/>
              </a:ext>
            </a:extLst>
          </p:cNvPr>
          <p:cNvGraphicFramePr>
            <a:graphicFrameLocks noGrp="1"/>
          </p:cNvGraphicFramePr>
          <p:nvPr/>
        </p:nvGraphicFramePr>
        <p:xfrm>
          <a:off x="2590800" y="2193925"/>
          <a:ext cx="3962400" cy="1333500"/>
        </p:xfrm>
        <a:graphic>
          <a:graphicData uri="http://schemas.openxmlformats.org/drawingml/2006/table">
            <a:tbl>
              <a:tblPr/>
              <a:tblGrid>
                <a:gridCol w="990600">
                  <a:extLst>
                    <a:ext uri="{9D8B030D-6E8A-4147-A177-3AD203B41FA5}">
                      <a16:colId xmlns:a16="http://schemas.microsoft.com/office/drawing/2014/main" val="1340843044"/>
                    </a:ext>
                  </a:extLst>
                </a:gridCol>
                <a:gridCol w="990600">
                  <a:extLst>
                    <a:ext uri="{9D8B030D-6E8A-4147-A177-3AD203B41FA5}">
                      <a16:colId xmlns:a16="http://schemas.microsoft.com/office/drawing/2014/main" val="4293656684"/>
                    </a:ext>
                  </a:extLst>
                </a:gridCol>
                <a:gridCol w="990600">
                  <a:extLst>
                    <a:ext uri="{9D8B030D-6E8A-4147-A177-3AD203B41FA5}">
                      <a16:colId xmlns:a16="http://schemas.microsoft.com/office/drawing/2014/main" val="533393826"/>
                    </a:ext>
                  </a:extLst>
                </a:gridCol>
                <a:gridCol w="990600">
                  <a:extLst>
                    <a:ext uri="{9D8B030D-6E8A-4147-A177-3AD203B41FA5}">
                      <a16:colId xmlns:a16="http://schemas.microsoft.com/office/drawing/2014/main" val="2802031"/>
                    </a:ext>
                  </a:extLst>
                </a:gridCol>
              </a:tblGrid>
              <a:tr h="1333500">
                <a:tc>
                  <a:txBody>
                    <a:bodyPr/>
                    <a:lstStyle/>
                    <a:p>
                      <a:pPr fontAlgn="t"/>
                      <a:endParaRPr lang="vi-VN">
                        <a:effectLst/>
                      </a:endParaRPr>
                    </a:p>
                    <a:p>
                      <a:pPr algn="l" rtl="0" fontAlgn="base"/>
                      <a:r>
                        <a:rPr lang="vi-VN" sz="1100" b="0" i="0">
                          <a:effectLst/>
                          <a:latin typeface="Arial" panose="020B0604020202020204" pitchFamily="34" charset="0"/>
                        </a:rPr>
                        <a:t> </a:t>
                      </a:r>
                      <a:endParaRPr lang="vi-VN" b="0" i="0">
                        <a:effectLst/>
                      </a:endParaRPr>
                    </a:p>
                  </a:txBody>
                  <a:tcPr>
                    <a:lnL>
                      <a:noFill/>
                    </a:lnL>
                    <a:lnR>
                      <a:noFill/>
                    </a:lnR>
                    <a:lnT>
                      <a:noFill/>
                    </a:lnT>
                    <a:lnB>
                      <a:noFill/>
                    </a:lnB>
                  </a:tcPr>
                </a:tc>
                <a:tc>
                  <a:txBody>
                    <a:bodyPr/>
                    <a:lstStyle/>
                    <a:p>
                      <a:pPr algn="ctr" fontAlgn="t"/>
                      <a:endParaRPr lang="vi-VN">
                        <a:effectLst/>
                      </a:endParaRPr>
                    </a:p>
                    <a:p>
                      <a:pPr algn="l" rtl="0" fontAlgn="base"/>
                      <a:r>
                        <a:rPr lang="vi-VN" sz="1100" b="0" i="0">
                          <a:effectLst/>
                          <a:latin typeface="Arial" panose="020B0604020202020204" pitchFamily="34" charset="0"/>
                        </a:rPr>
                        <a:t> </a:t>
                      </a:r>
                      <a:endParaRPr lang="vi-VN" b="0" i="0">
                        <a:effectLst/>
                      </a:endParaRPr>
                    </a:p>
                  </a:txBody>
                  <a:tcPr>
                    <a:lnL>
                      <a:noFill/>
                    </a:lnL>
                    <a:lnR>
                      <a:noFill/>
                    </a:lnR>
                    <a:lnT>
                      <a:noFill/>
                    </a:lnT>
                    <a:lnB>
                      <a:noFill/>
                    </a:lnB>
                  </a:tcPr>
                </a:tc>
                <a:tc>
                  <a:txBody>
                    <a:bodyPr/>
                    <a:lstStyle/>
                    <a:p>
                      <a:pPr algn="ctr" fontAlgn="t"/>
                      <a:endParaRPr lang="vi-VN">
                        <a:effectLst/>
                      </a:endParaRPr>
                    </a:p>
                    <a:p>
                      <a:pPr algn="l" rtl="0" fontAlgn="base"/>
                      <a:r>
                        <a:rPr lang="vi-VN" sz="1100" b="0" i="0">
                          <a:effectLst/>
                          <a:latin typeface="Arial" panose="020B0604020202020204" pitchFamily="34" charset="0"/>
                        </a:rPr>
                        <a:t> </a:t>
                      </a:r>
                      <a:endParaRPr lang="vi-VN" b="0" i="0">
                        <a:effectLst/>
                      </a:endParaRPr>
                    </a:p>
                  </a:txBody>
                  <a:tcPr>
                    <a:lnL>
                      <a:noFill/>
                    </a:lnL>
                    <a:lnR>
                      <a:noFill/>
                    </a:lnR>
                    <a:lnT>
                      <a:noFill/>
                    </a:lnT>
                    <a:lnB>
                      <a:noFill/>
                    </a:lnB>
                  </a:tcPr>
                </a:tc>
                <a:tc>
                  <a:txBody>
                    <a:bodyPr/>
                    <a:lstStyle/>
                    <a:p>
                      <a:pPr algn="ctr" fontAlgn="t"/>
                      <a:endParaRPr lang="vi-VN">
                        <a:effectLst/>
                      </a:endParaRPr>
                    </a:p>
                    <a:p>
                      <a:pPr algn="l" rtl="0" fontAlgn="base"/>
                      <a:r>
                        <a:rPr lang="vi-VN" sz="1100" b="0" i="0">
                          <a:effectLst/>
                          <a:latin typeface="Arial" panose="020B0604020202020204" pitchFamily="34" charset="0"/>
                        </a:rPr>
                        <a:t> </a:t>
                      </a:r>
                      <a:endParaRPr lang="vi-VN" b="0" i="0">
                        <a:effectLst/>
                      </a:endParaRPr>
                    </a:p>
                  </a:txBody>
                  <a:tcPr>
                    <a:lnL>
                      <a:noFill/>
                    </a:lnL>
                    <a:lnR>
                      <a:noFill/>
                    </a:lnR>
                    <a:lnT>
                      <a:noFill/>
                    </a:lnT>
                    <a:lnB>
                      <a:noFill/>
                    </a:lnB>
                  </a:tcPr>
                </a:tc>
                <a:extLst>
                  <a:ext uri="{0D108BD9-81ED-4DB2-BD59-A6C34878D82A}">
                    <a16:rowId xmlns:a16="http://schemas.microsoft.com/office/drawing/2014/main" val="2460700206"/>
                  </a:ext>
                </a:extLst>
              </a:tr>
            </a:tbl>
          </a:graphicData>
        </a:graphic>
      </p:graphicFrame>
      <p:pic>
        <p:nvPicPr>
          <p:cNvPr id="2" name="Picture 1">
            <a:extLst>
              <a:ext uri="{FF2B5EF4-FFF2-40B4-BE49-F238E27FC236}">
                <a16:creationId xmlns:a16="http://schemas.microsoft.com/office/drawing/2014/main" id="{13C9D171-8BC3-AA9A-A96C-D43D7A16C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00" y="2145528"/>
            <a:ext cx="1805930" cy="23470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F32D871-2F27-38DE-89BD-88BFF6D8B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8171" y="2067292"/>
            <a:ext cx="1805930" cy="24252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A2E52D32-571D-BC5A-8999-D34D12B2BD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3544" y="2067292"/>
            <a:ext cx="1851568" cy="24383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4206B059-E24B-7473-FC8F-8039C55941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4586" y="2067292"/>
            <a:ext cx="1851568" cy="244485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809;p52">
            <a:extLst>
              <a:ext uri="{FF2B5EF4-FFF2-40B4-BE49-F238E27FC236}">
                <a16:creationId xmlns:a16="http://schemas.microsoft.com/office/drawing/2014/main" id="{909C576B-46E6-C6D7-86F2-A5F28D0B0C58}"/>
              </a:ext>
            </a:extLst>
          </p:cNvPr>
          <p:cNvSpPr/>
          <p:nvPr/>
        </p:nvSpPr>
        <p:spPr>
          <a:xfrm flipH="1">
            <a:off x="7810337" y="109215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0;p52">
            <a:extLst>
              <a:ext uri="{FF2B5EF4-FFF2-40B4-BE49-F238E27FC236}">
                <a16:creationId xmlns:a16="http://schemas.microsoft.com/office/drawing/2014/main" id="{84C58567-C7EF-B649-9310-AEE927C791E1}"/>
              </a:ext>
            </a:extLst>
          </p:cNvPr>
          <p:cNvSpPr/>
          <p:nvPr/>
        </p:nvSpPr>
        <p:spPr>
          <a:xfrm rot="10800000" flipH="1">
            <a:off x="-178121" y="3114218"/>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280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E1313-7EC9-7DDD-EE96-78F88016EB25}"/>
              </a:ext>
            </a:extLst>
          </p:cNvPr>
          <p:cNvSpPr>
            <a:spLocks noGrp="1"/>
          </p:cNvSpPr>
          <p:nvPr>
            <p:ph type="title"/>
          </p:nvPr>
        </p:nvSpPr>
        <p:spPr>
          <a:xfrm>
            <a:off x="329724" y="2919278"/>
            <a:ext cx="1094815" cy="660535"/>
          </a:xfrm>
        </p:spPr>
        <p:txBody>
          <a:bodyPr/>
          <a:lstStyle/>
          <a:p>
            <a:r>
              <a:rPr lang="vi-VN" sz="1600"/>
              <a:t>Trực quan hóa dữ liệu</a:t>
            </a:r>
          </a:p>
        </p:txBody>
      </p:sp>
      <p:sp>
        <p:nvSpPr>
          <p:cNvPr id="2" name="Google Shape;471;p44">
            <a:extLst>
              <a:ext uri="{FF2B5EF4-FFF2-40B4-BE49-F238E27FC236}">
                <a16:creationId xmlns:a16="http://schemas.microsoft.com/office/drawing/2014/main" id="{5AAE0C38-FDFE-7AD2-DF90-27F0E3F585E8}"/>
              </a:ext>
            </a:extLst>
          </p:cNvPr>
          <p:cNvSpPr/>
          <p:nvPr/>
        </p:nvSpPr>
        <p:spPr>
          <a:xfrm rot="10800000">
            <a:off x="-1149876" y="338973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2;p44">
            <a:extLst>
              <a:ext uri="{FF2B5EF4-FFF2-40B4-BE49-F238E27FC236}">
                <a16:creationId xmlns:a16="http://schemas.microsoft.com/office/drawing/2014/main" id="{7C8DFA95-AEE5-91AE-6CB9-8D2C921B5F4F}"/>
              </a:ext>
            </a:extLst>
          </p:cNvPr>
          <p:cNvSpPr/>
          <p:nvPr/>
        </p:nvSpPr>
        <p:spPr>
          <a:xfrm rot="5400000">
            <a:off x="8384100" y="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02" name="Picture 2">
            <a:extLst>
              <a:ext uri="{FF2B5EF4-FFF2-40B4-BE49-F238E27FC236}">
                <a16:creationId xmlns:a16="http://schemas.microsoft.com/office/drawing/2014/main" id="{60AF379C-2782-20A2-92CF-E0F904B60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24" y="325979"/>
            <a:ext cx="7091354" cy="1338247"/>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38CDE54E-6583-01EC-D5C1-40DB0D6965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174" y="793809"/>
            <a:ext cx="7440946" cy="4284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505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fade">
                                      <p:cBhvr>
                                        <p:cTn id="7" dur="5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25602"/>
                                        </p:tgtEl>
                                      </p:cBhvr>
                                    </p:animEffect>
                                    <p:set>
                                      <p:cBhvr>
                                        <p:cTn id="12" dur="1" fill="hold">
                                          <p:stCondLst>
                                            <p:cond delay="499"/>
                                          </p:stCondLst>
                                        </p:cTn>
                                        <p:tgtEl>
                                          <p:spTgt spid="2560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5604"/>
                                        </p:tgtEl>
                                        <p:attrNameLst>
                                          <p:attrName>style.visibility</p:attrName>
                                        </p:attrNameLst>
                                      </p:cBhvr>
                                      <p:to>
                                        <p:strVal val="visible"/>
                                      </p:to>
                                    </p:set>
                                    <p:animEffect transition="in" filter="fade">
                                      <p:cBhvr>
                                        <p:cTn id="15"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68" name="Google Shape;768;p50"/>
          <p:cNvSpPr txBox="1">
            <a:spLocks noGrp="1"/>
          </p:cNvSpPr>
          <p:nvPr>
            <p:ph type="title"/>
          </p:nvPr>
        </p:nvSpPr>
        <p:spPr>
          <a:xfrm>
            <a:off x="719975" y="258146"/>
            <a:ext cx="7704000" cy="572700"/>
          </a:xfrm>
          <a:prstGeom prst="rect">
            <a:avLst/>
          </a:prstGeom>
        </p:spPr>
        <p:txBody>
          <a:bodyPr spcFirstLastPara="1" wrap="square" lIns="91425" tIns="91425" rIns="91425" bIns="91425" anchor="t" anchorCtr="0">
            <a:noAutofit/>
          </a:bodyPr>
          <a:lstStyle/>
          <a:p>
            <a:pPr algn="ctr"/>
            <a:r>
              <a:rPr lang="vi-VN" sz="2700"/>
              <a:t>3.4.12. Phân tích </a:t>
            </a:r>
            <a:r>
              <a:rPr lang="vi-VN" sz="2700" err="1"/>
              <a:t>top</a:t>
            </a:r>
            <a:r>
              <a:rPr lang="vi-VN" sz="2700"/>
              <a:t> sản phẩm theo mùa</a:t>
            </a:r>
            <a:endParaRPr sz="2700"/>
          </a:p>
        </p:txBody>
      </p:sp>
      <p:sp>
        <p:nvSpPr>
          <p:cNvPr id="2" name="Rectangle: Rounded Corners 1">
            <a:extLst>
              <a:ext uri="{FF2B5EF4-FFF2-40B4-BE49-F238E27FC236}">
                <a16:creationId xmlns:a16="http://schemas.microsoft.com/office/drawing/2014/main" id="{0EF986B3-4C90-4F0F-53A9-49A9944F9405}"/>
              </a:ext>
            </a:extLst>
          </p:cNvPr>
          <p:cNvSpPr/>
          <p:nvPr/>
        </p:nvSpPr>
        <p:spPr>
          <a:xfrm>
            <a:off x="825250" y="2744611"/>
            <a:ext cx="800817" cy="346510"/>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pic>
        <p:nvPicPr>
          <p:cNvPr id="4" name="Picture 4" descr="Text&#10;&#10;Description automatically generated">
            <a:extLst>
              <a:ext uri="{FF2B5EF4-FFF2-40B4-BE49-F238E27FC236}">
                <a16:creationId xmlns:a16="http://schemas.microsoft.com/office/drawing/2014/main" id="{0C9B5F3E-103C-F58A-0837-D724EC702E90}"/>
              </a:ext>
            </a:extLst>
          </p:cNvPr>
          <p:cNvPicPr>
            <a:picLocks noChangeAspect="1"/>
          </p:cNvPicPr>
          <p:nvPr/>
        </p:nvPicPr>
        <p:blipFill>
          <a:blip r:embed="rId3"/>
          <a:stretch>
            <a:fillRect/>
          </a:stretch>
        </p:blipFill>
        <p:spPr>
          <a:xfrm>
            <a:off x="2358189" y="1328018"/>
            <a:ext cx="6066921" cy="3359752"/>
          </a:xfrm>
          <a:prstGeom prst="rect">
            <a:avLst/>
          </a:prstGeom>
        </p:spPr>
      </p:pic>
      <p:sp>
        <p:nvSpPr>
          <p:cNvPr id="3" name="Google Shape;809;p52">
            <a:extLst>
              <a:ext uri="{FF2B5EF4-FFF2-40B4-BE49-F238E27FC236}">
                <a16:creationId xmlns:a16="http://schemas.microsoft.com/office/drawing/2014/main" id="{CB7E527B-327F-AF84-1F0E-4EA745CC6C64}"/>
              </a:ext>
            </a:extLst>
          </p:cNvPr>
          <p:cNvSpPr/>
          <p:nvPr/>
        </p:nvSpPr>
        <p:spPr>
          <a:xfrm rot="16200000" flipH="1">
            <a:off x="8478449" y="3579813"/>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0;p52">
            <a:extLst>
              <a:ext uri="{FF2B5EF4-FFF2-40B4-BE49-F238E27FC236}">
                <a16:creationId xmlns:a16="http://schemas.microsoft.com/office/drawing/2014/main" id="{8D66FC94-C1F3-E339-801F-C432DE5AB6CC}"/>
              </a:ext>
            </a:extLst>
          </p:cNvPr>
          <p:cNvSpPr/>
          <p:nvPr/>
        </p:nvSpPr>
        <p:spPr>
          <a:xfrm rot="5400000" flipH="1">
            <a:off x="-694550" y="744313"/>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222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6" name="Title 2">
            <a:extLst>
              <a:ext uri="{FF2B5EF4-FFF2-40B4-BE49-F238E27FC236}">
                <a16:creationId xmlns:a16="http://schemas.microsoft.com/office/drawing/2014/main" id="{3AAE1313-7EC9-7DDD-EE96-78F88016EB25}"/>
              </a:ext>
            </a:extLst>
          </p:cNvPr>
          <p:cNvSpPr>
            <a:spLocks noGrp="1"/>
          </p:cNvSpPr>
          <p:nvPr/>
        </p:nvSpPr>
        <p:spPr>
          <a:xfrm>
            <a:off x="659331" y="404482"/>
            <a:ext cx="6456145" cy="399439"/>
          </a:xfrm>
          <a:prstGeom prst="rect">
            <a:avLst/>
          </a:prstGeom>
          <a:solidFill>
            <a:schemeClr val="dk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SemiBold"/>
              <a:buNone/>
              <a:defRPr sz="3000" b="0" i="0" u="none" strike="noStrike" cap="none">
                <a:solidFill>
                  <a:schemeClr val="lt1"/>
                </a:solidFill>
                <a:latin typeface="Cormorant Garamond SemiBold"/>
                <a:ea typeface="Cormorant Garamond SemiBold"/>
                <a:cs typeface="Cormorant Garamond SemiBold"/>
                <a:sym typeface="Cormorant Garamond SemiBold"/>
              </a:defRPr>
            </a:lvl1pPr>
            <a:lvl2pPr marR="0" lvl="1"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1600"/>
              <a:t>Trực quan hóa dữ liệu</a:t>
            </a:r>
          </a:p>
        </p:txBody>
      </p:sp>
      <p:pic>
        <p:nvPicPr>
          <p:cNvPr id="3" name="Picture 3" descr="Text, letter&#10;&#10;Description automatically generated">
            <a:extLst>
              <a:ext uri="{FF2B5EF4-FFF2-40B4-BE49-F238E27FC236}">
                <a16:creationId xmlns:a16="http://schemas.microsoft.com/office/drawing/2014/main" id="{3F6EC0D9-895D-74A1-643A-88156FF61F42}"/>
              </a:ext>
            </a:extLst>
          </p:cNvPr>
          <p:cNvPicPr>
            <a:picLocks noChangeAspect="1"/>
          </p:cNvPicPr>
          <p:nvPr/>
        </p:nvPicPr>
        <p:blipFill>
          <a:blip r:embed="rId3"/>
          <a:stretch>
            <a:fillRect/>
          </a:stretch>
        </p:blipFill>
        <p:spPr>
          <a:xfrm>
            <a:off x="658729" y="1122458"/>
            <a:ext cx="6457949" cy="1289359"/>
          </a:xfrm>
          <a:prstGeom prst="rect">
            <a:avLst/>
          </a:prstGeom>
        </p:spPr>
      </p:pic>
      <p:pic>
        <p:nvPicPr>
          <p:cNvPr id="4" name="Picture 4" descr="Chart, bar chart&#10;&#10;Description automatically generated">
            <a:extLst>
              <a:ext uri="{FF2B5EF4-FFF2-40B4-BE49-F238E27FC236}">
                <a16:creationId xmlns:a16="http://schemas.microsoft.com/office/drawing/2014/main" id="{E7A17573-D237-30E5-142A-00007F9E3A14}"/>
              </a:ext>
            </a:extLst>
          </p:cNvPr>
          <p:cNvPicPr>
            <a:picLocks noChangeAspect="1"/>
          </p:cNvPicPr>
          <p:nvPr/>
        </p:nvPicPr>
        <p:blipFill>
          <a:blip r:embed="rId4"/>
          <a:stretch>
            <a:fillRect/>
          </a:stretch>
        </p:blipFill>
        <p:spPr>
          <a:xfrm>
            <a:off x="-3007" y="355492"/>
            <a:ext cx="4578016" cy="2357069"/>
          </a:xfrm>
          <a:prstGeom prst="rect">
            <a:avLst/>
          </a:prstGeom>
        </p:spPr>
      </p:pic>
      <p:pic>
        <p:nvPicPr>
          <p:cNvPr id="5" name="Picture 7" descr="Chart, bar chart&#10;&#10;Description automatically generated">
            <a:extLst>
              <a:ext uri="{FF2B5EF4-FFF2-40B4-BE49-F238E27FC236}">
                <a16:creationId xmlns:a16="http://schemas.microsoft.com/office/drawing/2014/main" id="{4720C6C3-E687-27FF-ED89-725034FED85C}"/>
              </a:ext>
            </a:extLst>
          </p:cNvPr>
          <p:cNvPicPr>
            <a:picLocks noChangeAspect="1"/>
          </p:cNvPicPr>
          <p:nvPr/>
        </p:nvPicPr>
        <p:blipFill>
          <a:blip r:embed="rId5"/>
          <a:stretch>
            <a:fillRect/>
          </a:stretch>
        </p:blipFill>
        <p:spPr>
          <a:xfrm>
            <a:off x="4568992" y="355492"/>
            <a:ext cx="4578014" cy="2357068"/>
          </a:xfrm>
          <a:prstGeom prst="rect">
            <a:avLst/>
          </a:prstGeom>
        </p:spPr>
      </p:pic>
      <p:pic>
        <p:nvPicPr>
          <p:cNvPr id="8" name="Picture 8" descr="Chart, bar chart&#10;&#10;Description automatically generated">
            <a:extLst>
              <a:ext uri="{FF2B5EF4-FFF2-40B4-BE49-F238E27FC236}">
                <a16:creationId xmlns:a16="http://schemas.microsoft.com/office/drawing/2014/main" id="{AC9E5225-D03F-997E-C33D-D06437882B46}"/>
              </a:ext>
            </a:extLst>
          </p:cNvPr>
          <p:cNvPicPr>
            <a:picLocks noChangeAspect="1"/>
          </p:cNvPicPr>
          <p:nvPr/>
        </p:nvPicPr>
        <p:blipFill>
          <a:blip r:embed="rId6"/>
          <a:stretch>
            <a:fillRect/>
          </a:stretch>
        </p:blipFill>
        <p:spPr>
          <a:xfrm>
            <a:off x="-3008" y="2716689"/>
            <a:ext cx="4578015" cy="2357069"/>
          </a:xfrm>
          <a:prstGeom prst="rect">
            <a:avLst/>
          </a:prstGeom>
        </p:spPr>
      </p:pic>
      <p:pic>
        <p:nvPicPr>
          <p:cNvPr id="9" name="Picture 9" descr="Chart, bar chart&#10;&#10;Description automatically generated">
            <a:extLst>
              <a:ext uri="{FF2B5EF4-FFF2-40B4-BE49-F238E27FC236}">
                <a16:creationId xmlns:a16="http://schemas.microsoft.com/office/drawing/2014/main" id="{EF8D7559-59B6-1F6B-61E2-1CE1AF52DDD9}"/>
              </a:ext>
            </a:extLst>
          </p:cNvPr>
          <p:cNvPicPr>
            <a:picLocks noChangeAspect="1"/>
          </p:cNvPicPr>
          <p:nvPr/>
        </p:nvPicPr>
        <p:blipFill>
          <a:blip r:embed="rId7"/>
          <a:stretch>
            <a:fillRect/>
          </a:stretch>
        </p:blipFill>
        <p:spPr>
          <a:xfrm>
            <a:off x="4568992" y="2716689"/>
            <a:ext cx="4547936" cy="2357069"/>
          </a:xfrm>
          <a:prstGeom prst="rect">
            <a:avLst/>
          </a:prstGeom>
        </p:spPr>
      </p:pic>
      <p:sp>
        <p:nvSpPr>
          <p:cNvPr id="2" name="Google Shape;809;p52">
            <a:extLst>
              <a:ext uri="{FF2B5EF4-FFF2-40B4-BE49-F238E27FC236}">
                <a16:creationId xmlns:a16="http://schemas.microsoft.com/office/drawing/2014/main" id="{839BB6EA-0E29-E96A-3048-D3ECE46F8D07}"/>
              </a:ext>
            </a:extLst>
          </p:cNvPr>
          <p:cNvSpPr/>
          <p:nvPr/>
        </p:nvSpPr>
        <p:spPr>
          <a:xfrm rot="16200000" flipH="1">
            <a:off x="-2222407" y="-875399"/>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10;p52">
            <a:extLst>
              <a:ext uri="{FF2B5EF4-FFF2-40B4-BE49-F238E27FC236}">
                <a16:creationId xmlns:a16="http://schemas.microsoft.com/office/drawing/2014/main" id="{E95BB7A2-A0A7-352F-D796-C61A2D625B1B}"/>
              </a:ext>
            </a:extLst>
          </p:cNvPr>
          <p:cNvSpPr/>
          <p:nvPr/>
        </p:nvSpPr>
        <p:spPr>
          <a:xfrm rot="5400000" flipH="1">
            <a:off x="11214875" y="4487512"/>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4" descr="Text&#10;&#10;Description automatically generated">
            <a:extLst>
              <a:ext uri="{FF2B5EF4-FFF2-40B4-BE49-F238E27FC236}">
                <a16:creationId xmlns:a16="http://schemas.microsoft.com/office/drawing/2014/main" id="{0724EBCC-ABF9-5640-F13E-7218E4795F71}"/>
              </a:ext>
            </a:extLst>
          </p:cNvPr>
          <p:cNvPicPr>
            <a:picLocks noChangeAspect="1"/>
          </p:cNvPicPr>
          <p:nvPr/>
        </p:nvPicPr>
        <p:blipFill>
          <a:blip r:embed="rId8"/>
          <a:stretch>
            <a:fillRect/>
          </a:stretch>
        </p:blipFill>
        <p:spPr>
          <a:xfrm>
            <a:off x="-9301379" y="1032684"/>
            <a:ext cx="6066921" cy="3359752"/>
          </a:xfrm>
          <a:prstGeom prst="rect">
            <a:avLst/>
          </a:prstGeom>
        </p:spPr>
      </p:pic>
    </p:spTree>
    <p:extLst>
      <p:ext uri="{BB962C8B-B14F-4D97-AF65-F5344CB8AC3E}">
        <p14:creationId xmlns:p14="http://schemas.microsoft.com/office/powerpoint/2010/main" val="386903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0"/>
          <p:cNvSpPr txBox="1">
            <a:spLocks noGrp="1"/>
          </p:cNvSpPr>
          <p:nvPr>
            <p:ph type="title"/>
          </p:nvPr>
        </p:nvSpPr>
        <p:spPr>
          <a:xfrm>
            <a:off x="720000" y="1218850"/>
            <a:ext cx="4638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Ý nghĩa</a:t>
            </a:r>
            <a:endParaRPr/>
          </a:p>
        </p:txBody>
      </p:sp>
      <p:sp>
        <p:nvSpPr>
          <p:cNvPr id="359" name="Google Shape;359;p40"/>
          <p:cNvSpPr txBox="1">
            <a:spLocks noGrp="1"/>
          </p:cNvSpPr>
          <p:nvPr>
            <p:ph type="subTitle" idx="1"/>
          </p:nvPr>
        </p:nvSpPr>
        <p:spPr>
          <a:xfrm>
            <a:off x="720000" y="1890200"/>
            <a:ext cx="4638600" cy="2298300"/>
          </a:xfrm>
          <a:prstGeom prst="rect">
            <a:avLst/>
          </a:prstGeom>
        </p:spPr>
        <p:txBody>
          <a:bodyPr spcFirstLastPara="1" wrap="square" lIns="91425" tIns="91425" rIns="91425" bIns="91425" anchor="ctr" anchorCtr="0">
            <a:noAutofit/>
          </a:bodyPr>
          <a:lstStyle/>
          <a:p>
            <a:pPr marL="285750" indent="-285750"/>
            <a:r>
              <a:rPr lang="vi-VN"/>
              <a:t>Các trang thương mại điện tử ngày càng phát triển mạnh mẽ trong thời đại công nghệ số hiện nay</a:t>
            </a:r>
          </a:p>
          <a:p>
            <a:pPr marL="285750" indent="-285750"/>
            <a:r>
              <a:rPr lang="vi-VN"/>
              <a:t>Việc phân tích dữ liệu mua hàng giúp nắm bắt xu hướng mua sắm của khách hàng, phân khúc khách hàng tiềm năng và đánh giá hiệu quả của các chiến dịch quảng cáo và chính sách kinh doanh.</a:t>
            </a:r>
          </a:p>
          <a:p>
            <a:pPr marL="285750" indent="-285750"/>
            <a:r>
              <a:rPr lang="vi-VN"/>
              <a:t>Phân tích dữ liệu là công cụ mạnh mẽ giúp các doanh nghiệp phát triển về lâu dài trên các sàn thương mại điện tử.</a:t>
            </a:r>
            <a:endParaRPr/>
          </a:p>
        </p:txBody>
      </p:sp>
      <p:sp>
        <p:nvSpPr>
          <p:cNvPr id="360" name="Google Shape;360;p40"/>
          <p:cNvSpPr/>
          <p:nvPr/>
        </p:nvSpPr>
        <p:spPr>
          <a:xfrm rot="5400000">
            <a:off x="6876325" y="1648700"/>
            <a:ext cx="1479600" cy="14796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0"/>
          <p:cNvSpPr/>
          <p:nvPr/>
        </p:nvSpPr>
        <p:spPr>
          <a:xfrm rot="5400000">
            <a:off x="4932975" y="4235225"/>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vi-VN" sz="3200"/>
              <a:t>3.4.13. Phân tích phân khúc khách hàng  </a:t>
            </a:r>
            <a:endParaRPr lang="en-US" sz="3200"/>
          </a:p>
        </p:txBody>
      </p:sp>
      <p:sp>
        <p:nvSpPr>
          <p:cNvPr id="20" name="Rectangle: Rounded Corners 19">
            <a:extLst>
              <a:ext uri="{FF2B5EF4-FFF2-40B4-BE49-F238E27FC236}">
                <a16:creationId xmlns:a16="http://schemas.microsoft.com/office/drawing/2014/main" id="{A92279C5-28AD-AF99-F367-2841EA6C997D}"/>
              </a:ext>
            </a:extLst>
          </p:cNvPr>
          <p:cNvSpPr/>
          <p:nvPr/>
        </p:nvSpPr>
        <p:spPr>
          <a:xfrm>
            <a:off x="999109" y="1192676"/>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sp>
        <p:nvSpPr>
          <p:cNvPr id="21" name="Rectangle: Rounded Corners 20">
            <a:extLst>
              <a:ext uri="{FF2B5EF4-FFF2-40B4-BE49-F238E27FC236}">
                <a16:creationId xmlns:a16="http://schemas.microsoft.com/office/drawing/2014/main" id="{D9CAB29F-C4CE-E90C-7942-5C141A2FA643}"/>
              </a:ext>
            </a:extLst>
          </p:cNvPr>
          <p:cNvSpPr/>
          <p:nvPr/>
        </p:nvSpPr>
        <p:spPr>
          <a:xfrm>
            <a:off x="1066787" y="4008255"/>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2" name="Picture 2" descr="Graphical user interface, text, application, email&#10;&#10;Description automatically generated">
            <a:extLst>
              <a:ext uri="{FF2B5EF4-FFF2-40B4-BE49-F238E27FC236}">
                <a16:creationId xmlns:a16="http://schemas.microsoft.com/office/drawing/2014/main" id="{E11A8E63-1AB4-A9A5-A7B1-C159C9912F8D}"/>
              </a:ext>
            </a:extLst>
          </p:cNvPr>
          <p:cNvPicPr>
            <a:picLocks noChangeAspect="1"/>
          </p:cNvPicPr>
          <p:nvPr/>
        </p:nvPicPr>
        <p:blipFill>
          <a:blip r:embed="rId3"/>
          <a:stretch>
            <a:fillRect/>
          </a:stretch>
        </p:blipFill>
        <p:spPr>
          <a:xfrm>
            <a:off x="2809373" y="1196730"/>
            <a:ext cx="4705850" cy="2381569"/>
          </a:xfrm>
          <a:prstGeom prst="rect">
            <a:avLst/>
          </a:prstGeom>
        </p:spPr>
      </p:pic>
      <p:pic>
        <p:nvPicPr>
          <p:cNvPr id="3" name="Picture 3" descr="Chart, line chart&#10;&#10;Description automatically generated">
            <a:extLst>
              <a:ext uri="{FF2B5EF4-FFF2-40B4-BE49-F238E27FC236}">
                <a16:creationId xmlns:a16="http://schemas.microsoft.com/office/drawing/2014/main" id="{67B74E0D-FE29-9CC0-9946-7543F2B12D55}"/>
              </a:ext>
            </a:extLst>
          </p:cNvPr>
          <p:cNvPicPr>
            <a:picLocks noChangeAspect="1"/>
          </p:cNvPicPr>
          <p:nvPr/>
        </p:nvPicPr>
        <p:blipFill>
          <a:blip r:embed="rId4"/>
          <a:stretch>
            <a:fillRect/>
          </a:stretch>
        </p:blipFill>
        <p:spPr>
          <a:xfrm>
            <a:off x="2809372" y="2222364"/>
            <a:ext cx="4705851" cy="2714898"/>
          </a:xfrm>
          <a:prstGeom prst="rect">
            <a:avLst/>
          </a:prstGeom>
        </p:spPr>
      </p:pic>
      <p:sp>
        <p:nvSpPr>
          <p:cNvPr id="4" name="Google Shape;809;p52">
            <a:extLst>
              <a:ext uri="{FF2B5EF4-FFF2-40B4-BE49-F238E27FC236}">
                <a16:creationId xmlns:a16="http://schemas.microsoft.com/office/drawing/2014/main" id="{23C909A0-F169-D2F0-EFB2-EB8EE386996D}"/>
              </a:ext>
            </a:extLst>
          </p:cNvPr>
          <p:cNvSpPr/>
          <p:nvPr/>
        </p:nvSpPr>
        <p:spPr>
          <a:xfrm flipH="1">
            <a:off x="7784871" y="109215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10;p52">
            <a:extLst>
              <a:ext uri="{FF2B5EF4-FFF2-40B4-BE49-F238E27FC236}">
                <a16:creationId xmlns:a16="http://schemas.microsoft.com/office/drawing/2014/main" id="{6DE27512-DAC6-E686-6E2B-4CBC2542947E}"/>
              </a:ext>
            </a:extLst>
          </p:cNvPr>
          <p:cNvSpPr/>
          <p:nvPr/>
        </p:nvSpPr>
        <p:spPr>
          <a:xfrm rot="10800000" flipH="1">
            <a:off x="-120283" y="3049784"/>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219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71;p44">
            <a:extLst>
              <a:ext uri="{FF2B5EF4-FFF2-40B4-BE49-F238E27FC236}">
                <a16:creationId xmlns:a16="http://schemas.microsoft.com/office/drawing/2014/main" id="{5AAE0C38-FDFE-7AD2-DF90-27F0E3F585E8}"/>
              </a:ext>
            </a:extLst>
          </p:cNvPr>
          <p:cNvSpPr/>
          <p:nvPr/>
        </p:nvSpPr>
        <p:spPr>
          <a:xfrm rot="10800000">
            <a:off x="-1149876" y="338973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72;p44">
            <a:extLst>
              <a:ext uri="{FF2B5EF4-FFF2-40B4-BE49-F238E27FC236}">
                <a16:creationId xmlns:a16="http://schemas.microsoft.com/office/drawing/2014/main" id="{7C8DFA95-AEE5-91AE-6CB9-8D2C921B5F4F}"/>
              </a:ext>
            </a:extLst>
          </p:cNvPr>
          <p:cNvSpPr/>
          <p:nvPr/>
        </p:nvSpPr>
        <p:spPr>
          <a:xfrm rot="5400000">
            <a:off x="8384100" y="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Rounded Corners 7">
            <a:extLst>
              <a:ext uri="{FF2B5EF4-FFF2-40B4-BE49-F238E27FC236}">
                <a16:creationId xmlns:a16="http://schemas.microsoft.com/office/drawing/2014/main" id="{389E8384-B6DB-1C07-13D8-C51D12194E16}"/>
              </a:ext>
            </a:extLst>
          </p:cNvPr>
          <p:cNvSpPr/>
          <p:nvPr/>
        </p:nvSpPr>
        <p:spPr>
          <a:xfrm>
            <a:off x="329852" y="222630"/>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pic>
        <p:nvPicPr>
          <p:cNvPr id="9" name="Picture 9" descr="A picture containing graphical user interface&#10;&#10;Description automatically generated">
            <a:extLst>
              <a:ext uri="{FF2B5EF4-FFF2-40B4-BE49-F238E27FC236}">
                <a16:creationId xmlns:a16="http://schemas.microsoft.com/office/drawing/2014/main" id="{6AB96EB7-B480-B753-CC1A-86191DB2CEC3}"/>
              </a:ext>
            </a:extLst>
          </p:cNvPr>
          <p:cNvPicPr>
            <a:picLocks noChangeAspect="1"/>
          </p:cNvPicPr>
          <p:nvPr/>
        </p:nvPicPr>
        <p:blipFill>
          <a:blip r:embed="rId2"/>
          <a:stretch>
            <a:fillRect/>
          </a:stretch>
        </p:blipFill>
        <p:spPr>
          <a:xfrm>
            <a:off x="1416101" y="705932"/>
            <a:ext cx="5299911" cy="380534"/>
          </a:xfrm>
          <a:prstGeom prst="rect">
            <a:avLst/>
          </a:prstGeom>
        </p:spPr>
      </p:pic>
      <p:sp>
        <p:nvSpPr>
          <p:cNvPr id="11" name="Rectangle: Rounded Corners 10">
            <a:extLst>
              <a:ext uri="{FF2B5EF4-FFF2-40B4-BE49-F238E27FC236}">
                <a16:creationId xmlns:a16="http://schemas.microsoft.com/office/drawing/2014/main" id="{4428C581-EEAB-5B4C-FAF2-579F2E4F3A03}"/>
              </a:ext>
            </a:extLst>
          </p:cNvPr>
          <p:cNvSpPr/>
          <p:nvPr/>
        </p:nvSpPr>
        <p:spPr>
          <a:xfrm>
            <a:off x="329853" y="1632018"/>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12" name="Picture 12" descr="Text&#10;&#10;Description automatically generated">
            <a:extLst>
              <a:ext uri="{FF2B5EF4-FFF2-40B4-BE49-F238E27FC236}">
                <a16:creationId xmlns:a16="http://schemas.microsoft.com/office/drawing/2014/main" id="{F79178D5-7147-1FE6-0F3A-01E11FC486FB}"/>
              </a:ext>
            </a:extLst>
          </p:cNvPr>
          <p:cNvPicPr>
            <a:picLocks noChangeAspect="1"/>
          </p:cNvPicPr>
          <p:nvPr/>
        </p:nvPicPr>
        <p:blipFill>
          <a:blip r:embed="rId3"/>
          <a:stretch>
            <a:fillRect/>
          </a:stretch>
        </p:blipFill>
        <p:spPr>
          <a:xfrm>
            <a:off x="1922045" y="1634042"/>
            <a:ext cx="4675772" cy="995606"/>
          </a:xfrm>
          <a:prstGeom prst="rect">
            <a:avLst/>
          </a:prstGeom>
        </p:spPr>
      </p:pic>
      <p:sp>
        <p:nvSpPr>
          <p:cNvPr id="13" name="TextBox 12">
            <a:extLst>
              <a:ext uri="{FF2B5EF4-FFF2-40B4-BE49-F238E27FC236}">
                <a16:creationId xmlns:a16="http://schemas.microsoft.com/office/drawing/2014/main" id="{AE954E18-1D67-64EC-2229-CF1DBF175ABA}"/>
              </a:ext>
            </a:extLst>
          </p:cNvPr>
          <p:cNvSpPr txBox="1"/>
          <p:nvPr/>
        </p:nvSpPr>
        <p:spPr>
          <a:xfrm>
            <a:off x="1195975" y="2996012"/>
            <a:ext cx="612033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Char char="•"/>
            </a:pPr>
            <a:r>
              <a:rPr lang="en-US" err="1">
                <a:latin typeface="Spectral"/>
              </a:rPr>
              <a:t>Nhóm</a:t>
            </a:r>
            <a:r>
              <a:rPr lang="en-US">
                <a:latin typeface="Spectral"/>
              </a:rPr>
              <a:t> 1 </a:t>
            </a:r>
            <a:r>
              <a:rPr lang="en-US" err="1">
                <a:latin typeface="Spectral"/>
              </a:rPr>
              <a:t>là</a:t>
            </a:r>
            <a:r>
              <a:rPr lang="en-US">
                <a:latin typeface="Spectral"/>
              </a:rPr>
              <a:t> </a:t>
            </a:r>
            <a:r>
              <a:rPr lang="vi-VN">
                <a:latin typeface="Spectral"/>
              </a:rPr>
              <a:t>nhóm khách hàng trung thành của </a:t>
            </a:r>
            <a:r>
              <a:rPr lang="vi-VN" err="1">
                <a:latin typeface="Spectral"/>
              </a:rPr>
              <a:t>Olist</a:t>
            </a:r>
            <a:r>
              <a:rPr lang="vi-VN">
                <a:latin typeface="Spectral"/>
              </a:rPr>
              <a:t>, có đóng góp cao cho doanh thu của công ty.</a:t>
            </a:r>
          </a:p>
          <a:p>
            <a:pPr marL="285750" indent="-285750" algn="just">
              <a:buChar char="•"/>
            </a:pPr>
            <a:r>
              <a:rPr lang="vi-VN">
                <a:latin typeface="Spectral"/>
              </a:rPr>
              <a:t>Nhóm 2 là nhóm thanh toán trên </a:t>
            </a:r>
            <a:r>
              <a:rPr lang="vi-VN" err="1">
                <a:latin typeface="Spectral"/>
              </a:rPr>
              <a:t>Olist</a:t>
            </a:r>
            <a:r>
              <a:rPr lang="vi-VN">
                <a:latin typeface="Spectral"/>
              </a:rPr>
              <a:t> trong thời gian tương đối gần và mức chi tiêu cũng khá cao. Đây là nhóm khách hàng tiềm năng.</a:t>
            </a:r>
          </a:p>
          <a:p>
            <a:pPr marL="285750" indent="-285750" algn="just">
              <a:buChar char="•"/>
            </a:pPr>
            <a:r>
              <a:rPr lang="vi-VN">
                <a:latin typeface="Spectral"/>
              </a:rPr>
              <a:t>Nhóm 3 là nhóm khách hàng mới sử dụng dịch vụ của </a:t>
            </a:r>
            <a:r>
              <a:rPr lang="vi-VN" err="1">
                <a:latin typeface="Spectral"/>
              </a:rPr>
              <a:t>Olist</a:t>
            </a:r>
            <a:endParaRPr lang="vi-VN">
              <a:latin typeface="Spectral"/>
            </a:endParaRPr>
          </a:p>
          <a:p>
            <a:pPr marL="285750" indent="-285750" algn="just">
              <a:buChar char="•"/>
            </a:pPr>
            <a:r>
              <a:rPr lang="vi-VN">
                <a:latin typeface="Spectral"/>
              </a:rPr>
              <a:t>Nhóm 4 là nhóm đã sử dụng dịch vụ của </a:t>
            </a:r>
            <a:r>
              <a:rPr lang="vi-VN" err="1">
                <a:latin typeface="Spectral"/>
              </a:rPr>
              <a:t>Olist</a:t>
            </a:r>
            <a:r>
              <a:rPr lang="vi-VN">
                <a:latin typeface="Spectral"/>
              </a:rPr>
              <a:t> từ lâu và không quay lại thường xuyên</a:t>
            </a:r>
          </a:p>
          <a:p>
            <a:pPr marL="285750" indent="-285750" algn="just">
              <a:buChar char="•"/>
            </a:pPr>
            <a:endParaRPr lang="vi-VN">
              <a:latin typeface="Spectral"/>
            </a:endParaRPr>
          </a:p>
        </p:txBody>
      </p:sp>
      <p:pic>
        <p:nvPicPr>
          <p:cNvPr id="3" name="Picture 3" descr="Chart, line chart&#10;&#10;Description automatically generated">
            <a:extLst>
              <a:ext uri="{FF2B5EF4-FFF2-40B4-BE49-F238E27FC236}">
                <a16:creationId xmlns:a16="http://schemas.microsoft.com/office/drawing/2014/main" id="{0D6057AD-6F84-1151-372A-938A4136B510}"/>
              </a:ext>
            </a:extLst>
          </p:cNvPr>
          <p:cNvPicPr>
            <a:picLocks noChangeAspect="1"/>
          </p:cNvPicPr>
          <p:nvPr/>
        </p:nvPicPr>
        <p:blipFill>
          <a:blip r:embed="rId4"/>
          <a:stretch>
            <a:fillRect/>
          </a:stretch>
        </p:blipFill>
        <p:spPr>
          <a:xfrm>
            <a:off x="-5381315" y="-2352701"/>
            <a:ext cx="4705851" cy="2714898"/>
          </a:xfrm>
          <a:prstGeom prst="rect">
            <a:avLst/>
          </a:prstGeom>
        </p:spPr>
      </p:pic>
    </p:spTree>
    <p:extLst>
      <p:ext uri="{BB962C8B-B14F-4D97-AF65-F5344CB8AC3E}">
        <p14:creationId xmlns:p14="http://schemas.microsoft.com/office/powerpoint/2010/main" val="962400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64"/>
          <p:cNvSpPr/>
          <p:nvPr/>
        </p:nvSpPr>
        <p:spPr>
          <a:xfrm flipH="1">
            <a:off x="930600" y="-924975"/>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4"/>
          <p:cNvSpPr/>
          <p:nvPr/>
        </p:nvSpPr>
        <p:spPr>
          <a:xfrm rot="5400000" flipH="1">
            <a:off x="6994350" y="67805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4"/>
          <p:cNvSpPr/>
          <p:nvPr/>
        </p:nvSpPr>
        <p:spPr>
          <a:xfrm rot="10800000" flipH="1">
            <a:off x="631300" y="2716425"/>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4"/>
          <p:cNvSpPr txBox="1">
            <a:spLocks noGrp="1"/>
          </p:cNvSpPr>
          <p:nvPr>
            <p:ph type="title"/>
          </p:nvPr>
        </p:nvSpPr>
        <p:spPr>
          <a:xfrm>
            <a:off x="4078426" y="2110000"/>
            <a:ext cx="2848719" cy="841800"/>
          </a:xfrm>
          <a:prstGeom prst="rect">
            <a:avLst/>
          </a:prstGeom>
        </p:spPr>
        <p:txBody>
          <a:bodyPr spcFirstLastPara="1" wrap="square" lIns="0" tIns="91425" rIns="91425" bIns="91425" anchor="b" anchorCtr="0">
            <a:noAutofit/>
          </a:bodyPr>
          <a:lstStyle/>
          <a:p>
            <a:r>
              <a:rPr lang="en" err="1"/>
              <a:t>Kiểm</a:t>
            </a:r>
            <a:r>
              <a:rPr lang="en"/>
              <a:t> </a:t>
            </a:r>
            <a:r>
              <a:rPr lang="en" err="1"/>
              <a:t>định</a:t>
            </a:r>
          </a:p>
        </p:txBody>
      </p:sp>
      <p:sp>
        <p:nvSpPr>
          <p:cNvPr id="1095" name="Google Shape;1095;p64"/>
          <p:cNvSpPr txBox="1">
            <a:spLocks noGrp="1"/>
          </p:cNvSpPr>
          <p:nvPr>
            <p:ph type="title" idx="2"/>
          </p:nvPr>
        </p:nvSpPr>
        <p:spPr>
          <a:xfrm>
            <a:off x="2458523" y="2110000"/>
            <a:ext cx="1034100" cy="7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3.5</a:t>
            </a:r>
          </a:p>
        </p:txBody>
      </p:sp>
      <p:sp>
        <p:nvSpPr>
          <p:cNvPr id="1097" name="Google Shape;1097;p64"/>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4"/>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1099" name="Google Shape;1099;p64"/>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1100" name="Google Shape;1100;p64"/>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1101" name="Google Shape;1101;p64"/>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HOME</a:t>
            </a:r>
            <a:endParaRPr sz="1000" b="1">
              <a:solidFill>
                <a:schemeClr val="dk1"/>
              </a:solidFill>
              <a:latin typeface="Spectral"/>
              <a:ea typeface="Spectral"/>
              <a:cs typeface="Spectral"/>
              <a:sym typeface="Spectral"/>
            </a:endParaRPr>
          </a:p>
        </p:txBody>
      </p:sp>
      <p:sp>
        <p:nvSpPr>
          <p:cNvPr id="1102" name="Google Shape;1102;p64"/>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5"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1103" name="Google Shape;1103;p64"/>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1104" name="Google Shape;1104;p64"/>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grpSp>
        <p:nvGrpSpPr>
          <p:cNvPr id="1105" name="Google Shape;1105;p64"/>
          <p:cNvGrpSpPr/>
          <p:nvPr/>
        </p:nvGrpSpPr>
        <p:grpSpPr>
          <a:xfrm>
            <a:off x="8535475" y="196100"/>
            <a:ext cx="284400" cy="137300"/>
            <a:chOff x="8535475" y="232250"/>
            <a:chExt cx="284400" cy="137300"/>
          </a:xfrm>
        </p:grpSpPr>
        <p:sp>
          <p:nvSpPr>
            <p:cNvPr id="1106" name="Google Shape;1106;p64"/>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4"/>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4"/>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200874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4" name="Google Shape;810;p52">
            <a:extLst>
              <a:ext uri="{FF2B5EF4-FFF2-40B4-BE49-F238E27FC236}">
                <a16:creationId xmlns:a16="http://schemas.microsoft.com/office/drawing/2014/main" id="{9ED7A590-A50C-181F-7F3A-E02E00266B08}"/>
              </a:ext>
            </a:extLst>
          </p:cNvPr>
          <p:cNvSpPr/>
          <p:nvPr/>
        </p:nvSpPr>
        <p:spPr>
          <a:xfrm flipH="1">
            <a:off x="-924704" y="3487088"/>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7"/>
          <p:cNvSpPr/>
          <p:nvPr/>
        </p:nvSpPr>
        <p:spPr>
          <a:xfrm flipH="1">
            <a:off x="1434124" y="2111602"/>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7"/>
          <p:cNvSpPr/>
          <p:nvPr/>
        </p:nvSpPr>
        <p:spPr>
          <a:xfrm flipH="1">
            <a:off x="3231849" y="2887752"/>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DF69822F-ED6A-063C-9863-2AA71A7BEB75}"/>
              </a:ext>
            </a:extLst>
          </p:cNvPr>
          <p:cNvSpPr>
            <a:spLocks noGrp="1"/>
          </p:cNvSpPr>
          <p:nvPr>
            <p:ph type="title"/>
          </p:nvPr>
        </p:nvSpPr>
        <p:spPr>
          <a:xfrm>
            <a:off x="307743" y="416708"/>
            <a:ext cx="6754079" cy="488544"/>
          </a:xfrm>
          <a:solidFill>
            <a:schemeClr val="accent2"/>
          </a:solidFill>
        </p:spPr>
        <p:txBody>
          <a:bodyPr/>
          <a:lstStyle/>
          <a:p>
            <a:r>
              <a:rPr lang="vi-VN" sz="2400">
                <a:solidFill>
                  <a:schemeClr val="accent6"/>
                </a:solidFill>
              </a:rPr>
              <a:t>3.5.1. Kiểm định ANOVA</a:t>
            </a:r>
          </a:p>
        </p:txBody>
      </p:sp>
      <p:sp>
        <p:nvSpPr>
          <p:cNvPr id="7" name="Google Shape;594;p47">
            <a:extLst>
              <a:ext uri="{FF2B5EF4-FFF2-40B4-BE49-F238E27FC236}">
                <a16:creationId xmlns:a16="http://schemas.microsoft.com/office/drawing/2014/main" id="{B87FF2EA-2F86-A7DE-BC62-CA4C15831494}"/>
              </a:ext>
            </a:extLst>
          </p:cNvPr>
          <p:cNvSpPr txBox="1"/>
          <p:nvPr/>
        </p:nvSpPr>
        <p:spPr>
          <a:xfrm flipH="1">
            <a:off x="107272" y="1287437"/>
            <a:ext cx="2143200" cy="571800"/>
          </a:xfrm>
          <a:prstGeom prst="rect">
            <a:avLst/>
          </a:prstGeom>
          <a:noFill/>
          <a:ln>
            <a:noFill/>
          </a:ln>
        </p:spPr>
        <p:txBody>
          <a:bodyPr spcFirstLastPara="1" wrap="square" lIns="91425" tIns="91425" rIns="91425" bIns="91425" anchor="t" anchorCtr="0">
            <a:noAutofit/>
          </a:bodyPr>
          <a:lstStyle/>
          <a:p>
            <a:r>
              <a:rPr lang="en">
                <a:solidFill>
                  <a:schemeClr val="dk1"/>
                </a:solidFill>
                <a:latin typeface="Spectral"/>
                <a:ea typeface="Spectral"/>
                <a:cs typeface="Spectral"/>
              </a:rPr>
              <a:t>1.Chuẩn </a:t>
            </a:r>
            <a:r>
              <a:rPr lang="en" err="1">
                <a:solidFill>
                  <a:schemeClr val="dk1"/>
                </a:solidFill>
                <a:latin typeface="Spectral"/>
                <a:ea typeface="Spectral"/>
                <a:cs typeface="Spectral"/>
              </a:rPr>
              <a:t>bị</a:t>
            </a:r>
            <a:r>
              <a:rPr lang="en">
                <a:solidFill>
                  <a:schemeClr val="dk1"/>
                </a:solidFill>
                <a:latin typeface="Spectral"/>
                <a:ea typeface="Spectral"/>
                <a:cs typeface="Spectral"/>
              </a:rPr>
              <a:t> </a:t>
            </a:r>
            <a:r>
              <a:rPr lang="en" err="1">
                <a:solidFill>
                  <a:schemeClr val="dk1"/>
                </a:solidFill>
                <a:latin typeface="Spectral"/>
                <a:ea typeface="Spectral"/>
                <a:cs typeface="Spectral"/>
              </a:rPr>
              <a:t>dữ</a:t>
            </a:r>
            <a:r>
              <a:rPr lang="en">
                <a:solidFill>
                  <a:schemeClr val="dk1"/>
                </a:solidFill>
                <a:latin typeface="Spectral"/>
                <a:ea typeface="Spectral"/>
                <a:cs typeface="Spectral"/>
              </a:rPr>
              <a:t> </a:t>
            </a:r>
            <a:r>
              <a:rPr lang="en" err="1">
                <a:solidFill>
                  <a:schemeClr val="dk1"/>
                </a:solidFill>
                <a:latin typeface="Spectral"/>
                <a:ea typeface="Spectral"/>
                <a:cs typeface="Spectral"/>
              </a:rPr>
              <a:t>liệu</a:t>
            </a:r>
            <a:endParaRPr lang="en">
              <a:solidFill>
                <a:schemeClr val="dk1"/>
              </a:solidFill>
              <a:latin typeface="Spectral"/>
            </a:endParaRPr>
          </a:p>
        </p:txBody>
      </p:sp>
      <p:pic>
        <p:nvPicPr>
          <p:cNvPr id="8" name="Picture 8" descr="Text&#10;&#10;Description automatically generated">
            <a:extLst>
              <a:ext uri="{FF2B5EF4-FFF2-40B4-BE49-F238E27FC236}">
                <a16:creationId xmlns:a16="http://schemas.microsoft.com/office/drawing/2014/main" id="{D3337D8F-736C-4C72-1C06-18379884E1C4}"/>
              </a:ext>
            </a:extLst>
          </p:cNvPr>
          <p:cNvPicPr>
            <a:picLocks noChangeAspect="1"/>
          </p:cNvPicPr>
          <p:nvPr/>
        </p:nvPicPr>
        <p:blipFill>
          <a:blip r:embed="rId3"/>
          <a:stretch>
            <a:fillRect/>
          </a:stretch>
        </p:blipFill>
        <p:spPr>
          <a:xfrm>
            <a:off x="526073" y="1705357"/>
            <a:ext cx="5571391" cy="1124652"/>
          </a:xfrm>
          <a:prstGeom prst="rect">
            <a:avLst/>
          </a:prstGeom>
        </p:spPr>
      </p:pic>
      <p:sp>
        <p:nvSpPr>
          <p:cNvPr id="9" name="Google Shape;594;p47">
            <a:extLst>
              <a:ext uri="{FF2B5EF4-FFF2-40B4-BE49-F238E27FC236}">
                <a16:creationId xmlns:a16="http://schemas.microsoft.com/office/drawing/2014/main" id="{8C458811-6580-2AB6-12A6-EE9590FE3D42}"/>
              </a:ext>
            </a:extLst>
          </p:cNvPr>
          <p:cNvSpPr txBox="1"/>
          <p:nvPr/>
        </p:nvSpPr>
        <p:spPr>
          <a:xfrm flipH="1">
            <a:off x="129253" y="2884706"/>
            <a:ext cx="7228084" cy="571800"/>
          </a:xfrm>
          <a:prstGeom prst="rect">
            <a:avLst/>
          </a:prstGeom>
          <a:noFill/>
          <a:ln>
            <a:noFill/>
          </a:ln>
        </p:spPr>
        <p:txBody>
          <a:bodyPr spcFirstLastPara="1" wrap="square" lIns="91425" tIns="91425" rIns="91425" bIns="91425" anchor="t" anchorCtr="0">
            <a:noAutofit/>
          </a:bodyPr>
          <a:lstStyle/>
          <a:p>
            <a:r>
              <a:rPr lang="en">
                <a:solidFill>
                  <a:schemeClr val="dk1"/>
                </a:solidFill>
                <a:latin typeface="Spectral"/>
                <a:ea typeface="Spectral"/>
                <a:cs typeface="Spectral"/>
              </a:rPr>
              <a:t>2. </a:t>
            </a:r>
            <a:r>
              <a:rPr lang="en" err="1">
                <a:solidFill>
                  <a:schemeClr val="dk1"/>
                </a:solidFill>
                <a:latin typeface="Spectral"/>
                <a:ea typeface="Spectral"/>
                <a:cs typeface="Spectral"/>
              </a:rPr>
              <a:t>Kiểm</a:t>
            </a:r>
            <a:r>
              <a:rPr lang="en">
                <a:solidFill>
                  <a:schemeClr val="dk1"/>
                </a:solidFill>
                <a:latin typeface="Spectral"/>
                <a:ea typeface="Spectral"/>
                <a:cs typeface="Spectral"/>
              </a:rPr>
              <a:t> </a:t>
            </a:r>
            <a:r>
              <a:rPr lang="en" err="1">
                <a:solidFill>
                  <a:schemeClr val="dk1"/>
                </a:solidFill>
                <a:latin typeface="Spectral"/>
                <a:ea typeface="Spectral"/>
                <a:cs typeface="Spectral"/>
              </a:rPr>
              <a:t>định</a:t>
            </a:r>
            <a:endParaRPr lang="en" err="1">
              <a:solidFill>
                <a:schemeClr val="dk1"/>
              </a:solidFill>
              <a:latin typeface="Spectral"/>
            </a:endParaRPr>
          </a:p>
          <a:p>
            <a:r>
              <a:rPr lang="en">
                <a:solidFill>
                  <a:schemeClr val="dk1"/>
                </a:solidFill>
                <a:latin typeface="Spectral"/>
                <a:ea typeface="Spectral"/>
                <a:cs typeface="Spectral"/>
              </a:rPr>
              <a:t>       H</a:t>
            </a:r>
            <a:r>
              <a:rPr lang="en" baseline="-25000">
                <a:solidFill>
                  <a:schemeClr val="dk1"/>
                </a:solidFill>
                <a:latin typeface="Spectral"/>
                <a:ea typeface="Spectral"/>
                <a:cs typeface="Spectral"/>
              </a:rPr>
              <a:t>0</a:t>
            </a:r>
            <a:r>
              <a:rPr lang="en">
                <a:solidFill>
                  <a:schemeClr val="dk1"/>
                </a:solidFill>
                <a:latin typeface="Spectral"/>
                <a:ea typeface="Spectral"/>
                <a:cs typeface="Spectral"/>
              </a:rPr>
              <a:t>: </a:t>
            </a:r>
            <a:r>
              <a:rPr lang="en" err="1">
                <a:solidFill>
                  <a:schemeClr val="dk1"/>
                </a:solidFill>
                <a:latin typeface="Spectral"/>
                <a:ea typeface="Spectral"/>
                <a:cs typeface="Spectral"/>
              </a:rPr>
              <a:t>Thời</a:t>
            </a:r>
            <a:r>
              <a:rPr lang="en">
                <a:solidFill>
                  <a:schemeClr val="dk1"/>
                </a:solidFill>
                <a:latin typeface="Spectral"/>
                <a:ea typeface="Spectral"/>
                <a:cs typeface="Spectral"/>
              </a:rPr>
              <a:t> </a:t>
            </a:r>
            <a:r>
              <a:rPr lang="en" err="1">
                <a:solidFill>
                  <a:schemeClr val="dk1"/>
                </a:solidFill>
                <a:latin typeface="Spectral"/>
                <a:ea typeface="Spectral"/>
                <a:cs typeface="Spectral"/>
              </a:rPr>
              <a:t>gian</a:t>
            </a:r>
            <a:r>
              <a:rPr lang="en">
                <a:solidFill>
                  <a:schemeClr val="dk1"/>
                </a:solidFill>
                <a:latin typeface="Spectral"/>
                <a:ea typeface="Spectral"/>
                <a:cs typeface="Spectral"/>
              </a:rPr>
              <a:t> </a:t>
            </a:r>
            <a:r>
              <a:rPr lang="en" err="1">
                <a:solidFill>
                  <a:schemeClr val="dk1"/>
                </a:solidFill>
                <a:latin typeface="Spectral"/>
                <a:ea typeface="Spectral"/>
                <a:cs typeface="Spectral"/>
              </a:rPr>
              <a:t>giao</a:t>
            </a:r>
            <a:r>
              <a:rPr lang="en">
                <a:solidFill>
                  <a:schemeClr val="dk1"/>
                </a:solidFill>
                <a:latin typeface="Spectral"/>
                <a:ea typeface="Spectral"/>
                <a:cs typeface="Spectral"/>
              </a:rPr>
              <a:t> </a:t>
            </a:r>
            <a:r>
              <a:rPr lang="en" err="1">
                <a:solidFill>
                  <a:schemeClr val="dk1"/>
                </a:solidFill>
                <a:latin typeface="Spectral"/>
                <a:ea typeface="Spectral"/>
                <a:cs typeface="Spectral"/>
              </a:rPr>
              <a:t>hàng</a:t>
            </a:r>
            <a:r>
              <a:rPr lang="en">
                <a:solidFill>
                  <a:schemeClr val="dk1"/>
                </a:solidFill>
                <a:latin typeface="Spectral"/>
                <a:ea typeface="Spectral"/>
                <a:cs typeface="Spectral"/>
              </a:rPr>
              <a:t> </a:t>
            </a:r>
            <a:r>
              <a:rPr lang="en" err="1">
                <a:solidFill>
                  <a:schemeClr val="dk1"/>
                </a:solidFill>
                <a:latin typeface="Spectral"/>
                <a:ea typeface="Spectral"/>
                <a:cs typeface="Spectral"/>
              </a:rPr>
              <a:t>giữa</a:t>
            </a:r>
            <a:r>
              <a:rPr lang="en">
                <a:solidFill>
                  <a:schemeClr val="dk1"/>
                </a:solidFill>
                <a:latin typeface="Spectral"/>
                <a:ea typeface="Spectral"/>
                <a:cs typeface="Spectral"/>
              </a:rPr>
              <a:t> </a:t>
            </a:r>
            <a:r>
              <a:rPr lang="en" err="1">
                <a:solidFill>
                  <a:schemeClr val="dk1"/>
                </a:solidFill>
                <a:latin typeface="Spectral"/>
                <a:ea typeface="Spectral"/>
                <a:cs typeface="Spectral"/>
              </a:rPr>
              <a:t>các</a:t>
            </a:r>
            <a:r>
              <a:rPr lang="en">
                <a:solidFill>
                  <a:schemeClr val="dk1"/>
                </a:solidFill>
                <a:latin typeface="Spectral"/>
                <a:ea typeface="Spectral"/>
                <a:cs typeface="Spectral"/>
              </a:rPr>
              <a:t> </a:t>
            </a:r>
            <a:r>
              <a:rPr lang="en" err="1">
                <a:solidFill>
                  <a:schemeClr val="dk1"/>
                </a:solidFill>
                <a:latin typeface="Spectral"/>
                <a:ea typeface="Spectral"/>
                <a:cs typeface="Spectral"/>
              </a:rPr>
              <a:t>khu</a:t>
            </a:r>
            <a:r>
              <a:rPr lang="en">
                <a:solidFill>
                  <a:schemeClr val="dk1"/>
                </a:solidFill>
                <a:latin typeface="Spectral"/>
                <a:ea typeface="Spectral"/>
                <a:cs typeface="Spectral"/>
              </a:rPr>
              <a:t> </a:t>
            </a:r>
            <a:r>
              <a:rPr lang="en" err="1">
                <a:solidFill>
                  <a:schemeClr val="dk1"/>
                </a:solidFill>
                <a:latin typeface="Spectral"/>
                <a:ea typeface="Spectral"/>
                <a:cs typeface="Spectral"/>
              </a:rPr>
              <a:t>vực</a:t>
            </a:r>
            <a:r>
              <a:rPr lang="en">
                <a:solidFill>
                  <a:schemeClr val="dk1"/>
                </a:solidFill>
                <a:latin typeface="Spectral"/>
                <a:ea typeface="Spectral"/>
                <a:cs typeface="Spectral"/>
              </a:rPr>
              <a:t> </a:t>
            </a:r>
            <a:r>
              <a:rPr lang="en" err="1">
                <a:solidFill>
                  <a:schemeClr val="dk1"/>
                </a:solidFill>
                <a:latin typeface="Spectral"/>
                <a:ea typeface="Spectral"/>
                <a:cs typeface="Spectral"/>
              </a:rPr>
              <a:t>không</a:t>
            </a:r>
            <a:r>
              <a:rPr lang="en">
                <a:solidFill>
                  <a:schemeClr val="dk1"/>
                </a:solidFill>
                <a:latin typeface="Spectral"/>
                <a:ea typeface="Spectral"/>
                <a:cs typeface="Spectral"/>
              </a:rPr>
              <a:t> </a:t>
            </a:r>
            <a:r>
              <a:rPr lang="en" err="1">
                <a:solidFill>
                  <a:schemeClr val="dk1"/>
                </a:solidFill>
                <a:latin typeface="Spectral"/>
                <a:ea typeface="Spectral"/>
                <a:cs typeface="Spectral"/>
              </a:rPr>
              <a:t>có</a:t>
            </a:r>
            <a:r>
              <a:rPr lang="en">
                <a:solidFill>
                  <a:schemeClr val="dk1"/>
                </a:solidFill>
                <a:latin typeface="Spectral"/>
                <a:ea typeface="Spectral"/>
                <a:cs typeface="Spectral"/>
              </a:rPr>
              <a:t> </a:t>
            </a:r>
            <a:r>
              <a:rPr lang="en" err="1">
                <a:solidFill>
                  <a:schemeClr val="dk1"/>
                </a:solidFill>
                <a:latin typeface="Spectral"/>
                <a:ea typeface="Spectral"/>
                <a:cs typeface="Spectral"/>
              </a:rPr>
              <a:t>sự</a:t>
            </a:r>
            <a:r>
              <a:rPr lang="en">
                <a:solidFill>
                  <a:schemeClr val="dk1"/>
                </a:solidFill>
                <a:latin typeface="Spectral"/>
                <a:ea typeface="Spectral"/>
                <a:cs typeface="Spectral"/>
              </a:rPr>
              <a:t> </a:t>
            </a:r>
            <a:r>
              <a:rPr lang="en" err="1">
                <a:solidFill>
                  <a:schemeClr val="dk1"/>
                </a:solidFill>
                <a:latin typeface="Spectral"/>
                <a:ea typeface="Spectral"/>
                <a:cs typeface="Spectral"/>
              </a:rPr>
              <a:t>khác</a:t>
            </a:r>
            <a:r>
              <a:rPr lang="en">
                <a:solidFill>
                  <a:schemeClr val="dk1"/>
                </a:solidFill>
                <a:latin typeface="Spectral"/>
                <a:ea typeface="Spectral"/>
                <a:cs typeface="Spectral"/>
              </a:rPr>
              <a:t> </a:t>
            </a:r>
            <a:r>
              <a:rPr lang="en" err="1">
                <a:solidFill>
                  <a:schemeClr val="dk1"/>
                </a:solidFill>
                <a:latin typeface="Spectral"/>
                <a:ea typeface="Spectral"/>
                <a:cs typeface="Spectral"/>
              </a:rPr>
              <a:t>nhau</a:t>
            </a:r>
            <a:endParaRPr lang="en">
              <a:solidFill>
                <a:schemeClr val="dk1"/>
              </a:solidFill>
              <a:latin typeface="Spectral"/>
              <a:ea typeface="Spectral"/>
              <a:cs typeface="Spectral"/>
            </a:endParaRPr>
          </a:p>
          <a:p>
            <a:r>
              <a:rPr lang="en">
                <a:solidFill>
                  <a:schemeClr val="dk1"/>
                </a:solidFill>
                <a:latin typeface="Spectral"/>
                <a:ea typeface="Spectral"/>
                <a:cs typeface="Spectral"/>
              </a:rPr>
              <a:t>       H</a:t>
            </a:r>
            <a:r>
              <a:rPr lang="en" baseline="-25000">
                <a:solidFill>
                  <a:schemeClr val="dk1"/>
                </a:solidFill>
                <a:latin typeface="Spectral"/>
                <a:ea typeface="Spectral"/>
                <a:cs typeface="Spectral"/>
              </a:rPr>
              <a:t>1</a:t>
            </a:r>
            <a:r>
              <a:rPr lang="en">
                <a:solidFill>
                  <a:schemeClr val="dk1"/>
                </a:solidFill>
                <a:latin typeface="Spectral"/>
                <a:ea typeface="Spectral"/>
                <a:cs typeface="Spectral"/>
              </a:rPr>
              <a:t>: </a:t>
            </a:r>
            <a:r>
              <a:rPr lang="en" err="1">
                <a:solidFill>
                  <a:schemeClr val="dk1"/>
                </a:solidFill>
                <a:latin typeface="Spectral"/>
                <a:ea typeface="Spectral"/>
                <a:cs typeface="Spectral"/>
              </a:rPr>
              <a:t>Thời</a:t>
            </a:r>
            <a:r>
              <a:rPr lang="en">
                <a:solidFill>
                  <a:schemeClr val="dk1"/>
                </a:solidFill>
                <a:latin typeface="Spectral"/>
                <a:ea typeface="Spectral"/>
                <a:cs typeface="Spectral"/>
              </a:rPr>
              <a:t> </a:t>
            </a:r>
            <a:r>
              <a:rPr lang="en" err="1">
                <a:solidFill>
                  <a:schemeClr val="dk1"/>
                </a:solidFill>
                <a:latin typeface="Spectral"/>
                <a:ea typeface="Spectral"/>
                <a:cs typeface="Spectral"/>
              </a:rPr>
              <a:t>gian</a:t>
            </a:r>
            <a:r>
              <a:rPr lang="en">
                <a:solidFill>
                  <a:schemeClr val="dk1"/>
                </a:solidFill>
                <a:latin typeface="Spectral"/>
                <a:ea typeface="Spectral"/>
                <a:cs typeface="Spectral"/>
              </a:rPr>
              <a:t> </a:t>
            </a:r>
            <a:r>
              <a:rPr lang="en" err="1">
                <a:solidFill>
                  <a:schemeClr val="dk1"/>
                </a:solidFill>
                <a:latin typeface="Spectral"/>
                <a:ea typeface="Spectral"/>
                <a:cs typeface="Spectral"/>
              </a:rPr>
              <a:t>giao</a:t>
            </a:r>
            <a:r>
              <a:rPr lang="en">
                <a:solidFill>
                  <a:schemeClr val="dk1"/>
                </a:solidFill>
                <a:latin typeface="Spectral"/>
                <a:ea typeface="Spectral"/>
                <a:cs typeface="Spectral"/>
              </a:rPr>
              <a:t> </a:t>
            </a:r>
            <a:r>
              <a:rPr lang="en" err="1">
                <a:solidFill>
                  <a:schemeClr val="dk1"/>
                </a:solidFill>
                <a:latin typeface="Spectral"/>
                <a:ea typeface="Spectral"/>
                <a:cs typeface="Spectral"/>
              </a:rPr>
              <a:t>hàng</a:t>
            </a:r>
            <a:r>
              <a:rPr lang="en">
                <a:solidFill>
                  <a:schemeClr val="dk1"/>
                </a:solidFill>
                <a:latin typeface="Spectral"/>
                <a:ea typeface="Spectral"/>
                <a:cs typeface="Spectral"/>
              </a:rPr>
              <a:t> </a:t>
            </a:r>
            <a:r>
              <a:rPr lang="en" err="1">
                <a:solidFill>
                  <a:schemeClr val="dk1"/>
                </a:solidFill>
                <a:latin typeface="Spectral"/>
                <a:ea typeface="Spectral"/>
                <a:cs typeface="Spectral"/>
              </a:rPr>
              <a:t>giữa</a:t>
            </a:r>
            <a:r>
              <a:rPr lang="en">
                <a:solidFill>
                  <a:schemeClr val="dk1"/>
                </a:solidFill>
                <a:latin typeface="Spectral"/>
                <a:ea typeface="Spectral"/>
                <a:cs typeface="Spectral"/>
              </a:rPr>
              <a:t> </a:t>
            </a:r>
            <a:r>
              <a:rPr lang="en" err="1">
                <a:solidFill>
                  <a:schemeClr val="dk1"/>
                </a:solidFill>
                <a:latin typeface="Spectral"/>
                <a:ea typeface="Spectral"/>
                <a:cs typeface="Spectral"/>
              </a:rPr>
              <a:t>các</a:t>
            </a:r>
            <a:r>
              <a:rPr lang="en">
                <a:solidFill>
                  <a:schemeClr val="dk1"/>
                </a:solidFill>
                <a:latin typeface="Spectral"/>
                <a:ea typeface="Spectral"/>
                <a:cs typeface="Spectral"/>
              </a:rPr>
              <a:t> </a:t>
            </a:r>
            <a:r>
              <a:rPr lang="en" err="1">
                <a:solidFill>
                  <a:schemeClr val="dk1"/>
                </a:solidFill>
                <a:latin typeface="Spectral"/>
                <a:ea typeface="Spectral"/>
                <a:cs typeface="Spectral"/>
              </a:rPr>
              <a:t>khu</a:t>
            </a:r>
            <a:r>
              <a:rPr lang="en">
                <a:solidFill>
                  <a:schemeClr val="dk1"/>
                </a:solidFill>
                <a:latin typeface="Spectral"/>
                <a:ea typeface="Spectral"/>
                <a:cs typeface="Spectral"/>
              </a:rPr>
              <a:t> </a:t>
            </a:r>
            <a:r>
              <a:rPr lang="en" err="1">
                <a:solidFill>
                  <a:schemeClr val="dk1"/>
                </a:solidFill>
                <a:latin typeface="Spectral"/>
                <a:ea typeface="Spectral"/>
                <a:cs typeface="Spectral"/>
              </a:rPr>
              <a:t>vực</a:t>
            </a:r>
            <a:r>
              <a:rPr lang="en">
                <a:solidFill>
                  <a:schemeClr val="dk1"/>
                </a:solidFill>
                <a:latin typeface="Spectral"/>
                <a:ea typeface="Spectral"/>
                <a:cs typeface="Spectral"/>
              </a:rPr>
              <a:t> </a:t>
            </a:r>
            <a:r>
              <a:rPr lang="en" err="1">
                <a:solidFill>
                  <a:schemeClr val="dk1"/>
                </a:solidFill>
                <a:latin typeface="Spectral"/>
                <a:ea typeface="Spectral"/>
                <a:cs typeface="Spectral"/>
              </a:rPr>
              <a:t>có</a:t>
            </a:r>
            <a:r>
              <a:rPr lang="en">
                <a:solidFill>
                  <a:schemeClr val="dk1"/>
                </a:solidFill>
                <a:latin typeface="Spectral"/>
                <a:ea typeface="Spectral"/>
                <a:cs typeface="Spectral"/>
              </a:rPr>
              <a:t> </a:t>
            </a:r>
            <a:r>
              <a:rPr lang="en" err="1">
                <a:solidFill>
                  <a:schemeClr val="dk1"/>
                </a:solidFill>
                <a:latin typeface="Spectral"/>
                <a:ea typeface="Spectral"/>
                <a:cs typeface="Spectral"/>
              </a:rPr>
              <a:t>sự</a:t>
            </a:r>
            <a:r>
              <a:rPr lang="en">
                <a:solidFill>
                  <a:schemeClr val="dk1"/>
                </a:solidFill>
                <a:latin typeface="Spectral"/>
                <a:ea typeface="Spectral"/>
                <a:cs typeface="Spectral"/>
              </a:rPr>
              <a:t> </a:t>
            </a:r>
            <a:r>
              <a:rPr lang="en" err="1">
                <a:solidFill>
                  <a:schemeClr val="dk1"/>
                </a:solidFill>
                <a:latin typeface="Spectral"/>
                <a:ea typeface="Spectral"/>
                <a:cs typeface="Spectral"/>
              </a:rPr>
              <a:t>khác</a:t>
            </a:r>
            <a:r>
              <a:rPr lang="en">
                <a:solidFill>
                  <a:schemeClr val="dk1"/>
                </a:solidFill>
                <a:latin typeface="Spectral"/>
                <a:ea typeface="Spectral"/>
                <a:cs typeface="Spectral"/>
              </a:rPr>
              <a:t> </a:t>
            </a:r>
            <a:r>
              <a:rPr lang="en" err="1">
                <a:solidFill>
                  <a:schemeClr val="dk1"/>
                </a:solidFill>
                <a:latin typeface="Spectral"/>
                <a:ea typeface="Spectral"/>
                <a:cs typeface="Spectral"/>
              </a:rPr>
              <a:t>biệt</a:t>
            </a:r>
            <a:r>
              <a:rPr lang="en">
                <a:solidFill>
                  <a:schemeClr val="dk1"/>
                </a:solidFill>
                <a:latin typeface="Spectral"/>
                <a:ea typeface="Spectral"/>
                <a:cs typeface="Spectral"/>
              </a:rPr>
              <a:t> </a:t>
            </a:r>
            <a:r>
              <a:rPr lang="en" err="1">
                <a:solidFill>
                  <a:schemeClr val="dk1"/>
                </a:solidFill>
                <a:latin typeface="Spectral"/>
                <a:ea typeface="Spectral"/>
                <a:cs typeface="Spectral"/>
              </a:rPr>
              <a:t>đáng</a:t>
            </a:r>
            <a:r>
              <a:rPr lang="en">
                <a:solidFill>
                  <a:schemeClr val="dk1"/>
                </a:solidFill>
                <a:latin typeface="Spectral"/>
                <a:ea typeface="Spectral"/>
                <a:cs typeface="Spectral"/>
              </a:rPr>
              <a:t> </a:t>
            </a:r>
            <a:r>
              <a:rPr lang="en" err="1">
                <a:solidFill>
                  <a:schemeClr val="dk1"/>
                </a:solidFill>
                <a:latin typeface="Spectral"/>
                <a:ea typeface="Spectral"/>
                <a:cs typeface="Spectral"/>
              </a:rPr>
              <a:t>kể</a:t>
            </a:r>
            <a:r>
              <a:rPr lang="en">
                <a:solidFill>
                  <a:schemeClr val="dk1"/>
                </a:solidFill>
                <a:latin typeface="Spectral"/>
                <a:ea typeface="Spectral"/>
                <a:cs typeface="Spectral"/>
              </a:rPr>
              <a:t>.</a:t>
            </a:r>
          </a:p>
        </p:txBody>
      </p:sp>
      <p:sp>
        <p:nvSpPr>
          <p:cNvPr id="10" name="Google Shape;594;p47">
            <a:extLst>
              <a:ext uri="{FF2B5EF4-FFF2-40B4-BE49-F238E27FC236}">
                <a16:creationId xmlns:a16="http://schemas.microsoft.com/office/drawing/2014/main" id="{3BADD261-8E60-F704-497A-599E965164FD}"/>
              </a:ext>
            </a:extLst>
          </p:cNvPr>
          <p:cNvSpPr txBox="1"/>
          <p:nvPr/>
        </p:nvSpPr>
        <p:spPr>
          <a:xfrm flipH="1">
            <a:off x="107272" y="3844532"/>
            <a:ext cx="7228084" cy="571800"/>
          </a:xfrm>
          <a:prstGeom prst="rect">
            <a:avLst/>
          </a:prstGeom>
          <a:noFill/>
          <a:ln>
            <a:noFill/>
          </a:ln>
        </p:spPr>
        <p:txBody>
          <a:bodyPr spcFirstLastPara="1" wrap="square" lIns="91425" tIns="91425" rIns="91425" bIns="91425" anchor="t" anchorCtr="0">
            <a:noAutofit/>
          </a:bodyPr>
          <a:lstStyle/>
          <a:p>
            <a:r>
              <a:rPr lang="en">
                <a:solidFill>
                  <a:schemeClr val="dk1"/>
                </a:solidFill>
                <a:latin typeface="Spectral"/>
                <a:ea typeface="Spectral"/>
                <a:cs typeface="Spectral"/>
              </a:rPr>
              <a:t>3. </a:t>
            </a:r>
            <a:r>
              <a:rPr lang="en" err="1">
                <a:solidFill>
                  <a:schemeClr val="dk1"/>
                </a:solidFill>
                <a:latin typeface="Spectral"/>
                <a:ea typeface="Spectral"/>
                <a:cs typeface="Spectral"/>
              </a:rPr>
              <a:t>Kết</a:t>
            </a:r>
            <a:r>
              <a:rPr lang="en">
                <a:solidFill>
                  <a:schemeClr val="dk1"/>
                </a:solidFill>
                <a:latin typeface="Spectral"/>
                <a:ea typeface="Spectral"/>
                <a:cs typeface="Spectral"/>
              </a:rPr>
              <a:t> </a:t>
            </a:r>
            <a:r>
              <a:rPr lang="en" err="1">
                <a:solidFill>
                  <a:schemeClr val="dk1"/>
                </a:solidFill>
                <a:latin typeface="Spectral"/>
                <a:ea typeface="Spectral"/>
                <a:cs typeface="Spectral"/>
              </a:rPr>
              <a:t>quả</a:t>
            </a:r>
            <a:r>
              <a:rPr lang="en">
                <a:solidFill>
                  <a:schemeClr val="dk1"/>
                </a:solidFill>
                <a:latin typeface="Spectral"/>
                <a:ea typeface="Spectral"/>
                <a:cs typeface="Spectral"/>
              </a:rPr>
              <a:t>:</a:t>
            </a:r>
            <a:endParaRPr lang="en-US">
              <a:solidFill>
                <a:schemeClr val="dk1"/>
              </a:solidFill>
            </a:endParaRPr>
          </a:p>
          <a:p>
            <a:endParaRPr lang="en-US">
              <a:solidFill>
                <a:schemeClr val="dk1"/>
              </a:solidFill>
              <a:ea typeface="Spectral"/>
            </a:endParaRPr>
          </a:p>
        </p:txBody>
      </p:sp>
      <p:pic>
        <p:nvPicPr>
          <p:cNvPr id="13" name="Picture 13" descr="Text, letter&#10;&#10;Description automatically generated">
            <a:extLst>
              <a:ext uri="{FF2B5EF4-FFF2-40B4-BE49-F238E27FC236}">
                <a16:creationId xmlns:a16="http://schemas.microsoft.com/office/drawing/2014/main" id="{13D3552E-24FD-B83F-CC7B-43E8140F3E6F}"/>
              </a:ext>
            </a:extLst>
          </p:cNvPr>
          <p:cNvPicPr>
            <a:picLocks noChangeAspect="1"/>
          </p:cNvPicPr>
          <p:nvPr/>
        </p:nvPicPr>
        <p:blipFill>
          <a:blip r:embed="rId4"/>
          <a:stretch>
            <a:fillRect/>
          </a:stretch>
        </p:blipFill>
        <p:spPr>
          <a:xfrm>
            <a:off x="1082919" y="3969083"/>
            <a:ext cx="5139103" cy="1015335"/>
          </a:xfrm>
          <a:prstGeom prst="rect">
            <a:avLst/>
          </a:prstGeom>
        </p:spPr>
      </p:pic>
      <p:sp>
        <p:nvSpPr>
          <p:cNvPr id="14" name="TextBox 13">
            <a:extLst>
              <a:ext uri="{FF2B5EF4-FFF2-40B4-BE49-F238E27FC236}">
                <a16:creationId xmlns:a16="http://schemas.microsoft.com/office/drawing/2014/main" id="{B7A1CCA9-A218-A6E2-F61C-A9F0F63BC430}"/>
              </a:ext>
            </a:extLst>
          </p:cNvPr>
          <p:cNvSpPr txBox="1"/>
          <p:nvPr/>
        </p:nvSpPr>
        <p:spPr>
          <a:xfrm>
            <a:off x="6358854" y="4090254"/>
            <a:ext cx="2494084" cy="830997"/>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Spectral"/>
              </a:rPr>
              <a:t>P-value </a:t>
            </a:r>
            <a:r>
              <a:rPr lang="en-US" sz="1200" err="1">
                <a:latin typeface="Spectral"/>
              </a:rPr>
              <a:t>rất</a:t>
            </a:r>
            <a:r>
              <a:rPr lang="en-US" sz="1200">
                <a:latin typeface="Spectral"/>
              </a:rPr>
              <a:t> </a:t>
            </a:r>
            <a:r>
              <a:rPr lang="en-US" sz="1200" err="1">
                <a:latin typeface="Spectral"/>
              </a:rPr>
              <a:t>bé</a:t>
            </a:r>
            <a:r>
              <a:rPr lang="en-US" sz="1200">
                <a:latin typeface="Spectral"/>
              </a:rPr>
              <a:t> (</a:t>
            </a:r>
            <a:r>
              <a:rPr lang="en-US" sz="1200" err="1">
                <a:latin typeface="Spectral"/>
              </a:rPr>
              <a:t>nhỏ</a:t>
            </a:r>
            <a:r>
              <a:rPr lang="en-US" sz="1200">
                <a:latin typeface="Spectral"/>
              </a:rPr>
              <a:t> </a:t>
            </a:r>
            <a:r>
              <a:rPr lang="en-US" sz="1200" err="1">
                <a:latin typeface="Spectral"/>
              </a:rPr>
              <a:t>hơn</a:t>
            </a:r>
            <a:r>
              <a:rPr lang="en-US" sz="1200">
                <a:latin typeface="Spectral"/>
              </a:rPr>
              <a:t> </a:t>
            </a:r>
            <a:r>
              <a:rPr lang="en-US" sz="1200" err="1">
                <a:latin typeface="Spectral"/>
              </a:rPr>
              <a:t>mức</a:t>
            </a:r>
            <a:r>
              <a:rPr lang="en-US" sz="1200">
                <a:latin typeface="Spectral"/>
              </a:rPr>
              <a:t> ý </a:t>
            </a:r>
            <a:r>
              <a:rPr lang="en-US" sz="1200" err="1">
                <a:latin typeface="Spectral"/>
              </a:rPr>
              <a:t>nghĩa</a:t>
            </a:r>
            <a:r>
              <a:rPr lang="en-US" sz="1200">
                <a:latin typeface="Spectral"/>
              </a:rPr>
              <a:t>. </a:t>
            </a:r>
            <a:r>
              <a:rPr lang="en-US" sz="1200" err="1">
                <a:latin typeface="Spectral"/>
              </a:rPr>
              <a:t>Vì</a:t>
            </a:r>
            <a:r>
              <a:rPr lang="en-US" sz="1200">
                <a:latin typeface="Spectral"/>
              </a:rPr>
              <a:t> </a:t>
            </a:r>
            <a:r>
              <a:rPr lang="en-US" sz="1200" err="1">
                <a:latin typeface="Spectral"/>
              </a:rPr>
              <a:t>vậy</a:t>
            </a:r>
            <a:r>
              <a:rPr lang="en-US" sz="1200">
                <a:latin typeface="Spectral"/>
              </a:rPr>
              <a:t>, </a:t>
            </a:r>
            <a:r>
              <a:rPr lang="en-US" sz="1200" err="1">
                <a:latin typeface="Spectral"/>
              </a:rPr>
              <a:t>bác</a:t>
            </a:r>
            <a:r>
              <a:rPr lang="en-US" sz="1200">
                <a:latin typeface="Spectral"/>
              </a:rPr>
              <a:t> </a:t>
            </a:r>
            <a:r>
              <a:rPr lang="en-US" sz="1200" err="1">
                <a:latin typeface="Spectral"/>
              </a:rPr>
              <a:t>bỏ</a:t>
            </a:r>
            <a:r>
              <a:rPr lang="en-US" sz="1200">
                <a:latin typeface="Spectral"/>
              </a:rPr>
              <a:t> H</a:t>
            </a:r>
            <a:r>
              <a:rPr lang="en-US" sz="1200" baseline="-25000">
                <a:latin typeface="Spectral"/>
              </a:rPr>
              <a:t>0</a:t>
            </a:r>
            <a:r>
              <a:rPr lang="en-US" sz="1200">
                <a:latin typeface="Spectral"/>
              </a:rPr>
              <a:t>, </a:t>
            </a:r>
            <a:r>
              <a:rPr lang="en-US" sz="1200" err="1">
                <a:latin typeface="Spectral"/>
              </a:rPr>
              <a:t>thời</a:t>
            </a:r>
            <a:r>
              <a:rPr lang="en-US" sz="1200">
                <a:latin typeface="Spectral"/>
              </a:rPr>
              <a:t> </a:t>
            </a:r>
            <a:r>
              <a:rPr lang="en-US" sz="1200" err="1">
                <a:latin typeface="Spectral"/>
              </a:rPr>
              <a:t>gian</a:t>
            </a:r>
            <a:r>
              <a:rPr lang="en-US" sz="1200">
                <a:latin typeface="Spectral"/>
              </a:rPr>
              <a:t> giao </a:t>
            </a:r>
            <a:r>
              <a:rPr lang="en-US" sz="1200" err="1">
                <a:latin typeface="Spectral"/>
              </a:rPr>
              <a:t>hàng</a:t>
            </a:r>
            <a:r>
              <a:rPr lang="en-US" sz="1200">
                <a:latin typeface="Spectral"/>
              </a:rPr>
              <a:t> </a:t>
            </a:r>
            <a:r>
              <a:rPr lang="en-US" sz="1200" err="1">
                <a:latin typeface="Spectral"/>
              </a:rPr>
              <a:t>giữa</a:t>
            </a:r>
            <a:r>
              <a:rPr lang="en-US" sz="1200">
                <a:latin typeface="Spectral"/>
              </a:rPr>
              <a:t> </a:t>
            </a:r>
            <a:r>
              <a:rPr lang="en-US" sz="1200" err="1">
                <a:latin typeface="Spectral"/>
              </a:rPr>
              <a:t>các</a:t>
            </a:r>
            <a:r>
              <a:rPr lang="en-US" sz="1200">
                <a:latin typeface="Spectral"/>
              </a:rPr>
              <a:t> </a:t>
            </a:r>
            <a:r>
              <a:rPr lang="en-US" sz="1200" err="1">
                <a:latin typeface="Spectral"/>
              </a:rPr>
              <a:t>khu</a:t>
            </a:r>
            <a:r>
              <a:rPr lang="en-US" sz="1200">
                <a:latin typeface="Spectral"/>
              </a:rPr>
              <a:t> </a:t>
            </a:r>
            <a:r>
              <a:rPr lang="en-US" sz="1200" err="1">
                <a:latin typeface="Spectral"/>
              </a:rPr>
              <a:t>vực</a:t>
            </a:r>
            <a:r>
              <a:rPr lang="en-US" sz="1200">
                <a:latin typeface="Spectral"/>
              </a:rPr>
              <a:t> </a:t>
            </a:r>
            <a:r>
              <a:rPr lang="en-US" sz="1200" err="1">
                <a:latin typeface="Spectral"/>
              </a:rPr>
              <a:t>có</a:t>
            </a:r>
            <a:r>
              <a:rPr lang="en-US" sz="1200">
                <a:latin typeface="Spectral"/>
              </a:rPr>
              <a:t> </a:t>
            </a:r>
            <a:r>
              <a:rPr lang="en-US" sz="1200" err="1">
                <a:latin typeface="Spectral"/>
              </a:rPr>
              <a:t>sự</a:t>
            </a:r>
            <a:r>
              <a:rPr lang="en-US" sz="1200">
                <a:latin typeface="Spectral"/>
              </a:rPr>
              <a:t> </a:t>
            </a:r>
            <a:r>
              <a:rPr lang="en-US" sz="1200" err="1">
                <a:latin typeface="Spectral"/>
              </a:rPr>
              <a:t>khác</a:t>
            </a:r>
            <a:r>
              <a:rPr lang="en-US" sz="1200">
                <a:latin typeface="Spectral"/>
              </a:rPr>
              <a:t> </a:t>
            </a:r>
            <a:r>
              <a:rPr lang="en-US" sz="1200" err="1">
                <a:latin typeface="Spectral"/>
              </a:rPr>
              <a:t>biệt</a:t>
            </a:r>
            <a:r>
              <a:rPr lang="en-US" sz="1200">
                <a:latin typeface="Spectral"/>
              </a:rPr>
              <a:t> </a:t>
            </a:r>
            <a:r>
              <a:rPr lang="en-US" sz="1200" err="1">
                <a:latin typeface="Spectral"/>
              </a:rPr>
              <a:t>đáng</a:t>
            </a:r>
            <a:r>
              <a:rPr lang="en-US" sz="1200">
                <a:latin typeface="Spectral"/>
              </a:rPr>
              <a:t> </a:t>
            </a:r>
            <a:r>
              <a:rPr lang="en-US" sz="1200" err="1">
                <a:latin typeface="Spectral"/>
              </a:rPr>
              <a:t>kể</a:t>
            </a:r>
            <a:endParaRPr lang="en-US" sz="1200">
              <a:latin typeface="Spectral"/>
            </a:endParaRPr>
          </a:p>
        </p:txBody>
      </p:sp>
      <p:sp>
        <p:nvSpPr>
          <p:cNvPr id="2" name="Google Shape;809;p52">
            <a:extLst>
              <a:ext uri="{FF2B5EF4-FFF2-40B4-BE49-F238E27FC236}">
                <a16:creationId xmlns:a16="http://schemas.microsoft.com/office/drawing/2014/main" id="{B4A3D098-0648-5D2C-4E4B-4B2D6C3E3F4E}"/>
              </a:ext>
            </a:extLst>
          </p:cNvPr>
          <p:cNvSpPr/>
          <p:nvPr/>
        </p:nvSpPr>
        <p:spPr>
          <a:xfrm rot="16200000" flipH="1">
            <a:off x="8007098" y="544546"/>
            <a:ext cx="1124653" cy="1030862"/>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91;p64">
            <a:extLst>
              <a:ext uri="{FF2B5EF4-FFF2-40B4-BE49-F238E27FC236}">
                <a16:creationId xmlns:a16="http://schemas.microsoft.com/office/drawing/2014/main" id="{BC38FD9E-C087-AF90-94BB-3FF2EFF8D8D4}"/>
              </a:ext>
            </a:extLst>
          </p:cNvPr>
          <p:cNvSpPr/>
          <p:nvPr/>
        </p:nvSpPr>
        <p:spPr>
          <a:xfrm flipH="1">
            <a:off x="9938413" y="-4452791"/>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9484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5" name="Title 2">
            <a:extLst>
              <a:ext uri="{FF2B5EF4-FFF2-40B4-BE49-F238E27FC236}">
                <a16:creationId xmlns:a16="http://schemas.microsoft.com/office/drawing/2014/main" id="{CF5A1CEE-B06E-2305-B9F4-C5C1AB5E9F7E}"/>
              </a:ext>
            </a:extLst>
          </p:cNvPr>
          <p:cNvSpPr txBox="1">
            <a:spLocks/>
          </p:cNvSpPr>
          <p:nvPr/>
        </p:nvSpPr>
        <p:spPr>
          <a:xfrm>
            <a:off x="307743" y="416708"/>
            <a:ext cx="6754079" cy="488544"/>
          </a:xfrm>
          <a:prstGeom prst="rect">
            <a:avLst/>
          </a:prstGeom>
          <a:solidFill>
            <a:schemeClr val="accent2"/>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Cormorant Garamond SemiBold"/>
              <a:buNone/>
              <a:defRPr sz="3500" b="0" i="0" u="none" strike="noStrike" cap="none">
                <a:solidFill>
                  <a:schemeClr val="dk1"/>
                </a:solidFill>
                <a:latin typeface="Cormorant Garamond SemiBold"/>
                <a:ea typeface="Cormorant Garamond SemiBold"/>
                <a:cs typeface="Cormorant Garamond SemiBold"/>
                <a:sym typeface="Cormorant Garamond SemiBold"/>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vi-VN" sz="2400">
                <a:solidFill>
                  <a:schemeClr val="accent6"/>
                </a:solidFill>
              </a:rPr>
              <a:t>3.5.1. Kiểm định t-</a:t>
            </a:r>
            <a:r>
              <a:rPr lang="vi-VN" sz="2400" err="1">
                <a:solidFill>
                  <a:schemeClr val="accent6"/>
                </a:solidFill>
              </a:rPr>
              <a:t>test</a:t>
            </a:r>
          </a:p>
        </p:txBody>
      </p:sp>
      <p:sp>
        <p:nvSpPr>
          <p:cNvPr id="7" name="Google Shape;594;p47">
            <a:extLst>
              <a:ext uri="{FF2B5EF4-FFF2-40B4-BE49-F238E27FC236}">
                <a16:creationId xmlns:a16="http://schemas.microsoft.com/office/drawing/2014/main" id="{99D7B22E-1A2E-4369-7699-DEA09A758C35}"/>
              </a:ext>
            </a:extLst>
          </p:cNvPr>
          <p:cNvSpPr txBox="1"/>
          <p:nvPr/>
        </p:nvSpPr>
        <p:spPr>
          <a:xfrm flipH="1">
            <a:off x="305099" y="1287437"/>
            <a:ext cx="2143200" cy="571800"/>
          </a:xfrm>
          <a:prstGeom prst="rect">
            <a:avLst/>
          </a:prstGeom>
          <a:noFill/>
          <a:ln>
            <a:noFill/>
          </a:ln>
        </p:spPr>
        <p:txBody>
          <a:bodyPr spcFirstLastPara="1" wrap="square" lIns="91425" tIns="91425" rIns="91425" bIns="91425" anchor="t" anchorCtr="0">
            <a:noAutofit/>
          </a:bodyPr>
          <a:lstStyle/>
          <a:p>
            <a:r>
              <a:rPr lang="en">
                <a:solidFill>
                  <a:schemeClr val="dk1"/>
                </a:solidFill>
                <a:latin typeface="Spectral"/>
                <a:ea typeface="Spectral"/>
                <a:cs typeface="Spectral"/>
              </a:rPr>
              <a:t>1.Chuẩn </a:t>
            </a:r>
            <a:r>
              <a:rPr lang="en" err="1">
                <a:solidFill>
                  <a:schemeClr val="dk1"/>
                </a:solidFill>
                <a:latin typeface="Spectral"/>
                <a:ea typeface="Spectral"/>
                <a:cs typeface="Spectral"/>
              </a:rPr>
              <a:t>bị</a:t>
            </a:r>
            <a:r>
              <a:rPr lang="en">
                <a:solidFill>
                  <a:schemeClr val="dk1"/>
                </a:solidFill>
                <a:latin typeface="Spectral"/>
                <a:ea typeface="Spectral"/>
                <a:cs typeface="Spectral"/>
              </a:rPr>
              <a:t> </a:t>
            </a:r>
            <a:r>
              <a:rPr lang="en" err="1">
                <a:solidFill>
                  <a:schemeClr val="dk1"/>
                </a:solidFill>
                <a:latin typeface="Spectral"/>
                <a:ea typeface="Spectral"/>
                <a:cs typeface="Spectral"/>
              </a:rPr>
              <a:t>dữ</a:t>
            </a:r>
            <a:r>
              <a:rPr lang="en">
                <a:solidFill>
                  <a:schemeClr val="dk1"/>
                </a:solidFill>
                <a:latin typeface="Spectral"/>
                <a:ea typeface="Spectral"/>
                <a:cs typeface="Spectral"/>
              </a:rPr>
              <a:t> </a:t>
            </a:r>
            <a:r>
              <a:rPr lang="en" err="1">
                <a:solidFill>
                  <a:schemeClr val="dk1"/>
                </a:solidFill>
                <a:latin typeface="Spectral"/>
                <a:ea typeface="Spectral"/>
                <a:cs typeface="Spectral"/>
              </a:rPr>
              <a:t>liệu</a:t>
            </a:r>
            <a:endParaRPr lang="en">
              <a:solidFill>
                <a:schemeClr val="dk1"/>
              </a:solidFill>
              <a:latin typeface="Spectral"/>
            </a:endParaRPr>
          </a:p>
        </p:txBody>
      </p:sp>
      <p:pic>
        <p:nvPicPr>
          <p:cNvPr id="8" name="Picture 8" descr="Text&#10;&#10;Description automatically generated">
            <a:extLst>
              <a:ext uri="{FF2B5EF4-FFF2-40B4-BE49-F238E27FC236}">
                <a16:creationId xmlns:a16="http://schemas.microsoft.com/office/drawing/2014/main" id="{9B87347A-B1AC-05E7-513E-30E550E05BA1}"/>
              </a:ext>
            </a:extLst>
          </p:cNvPr>
          <p:cNvPicPr>
            <a:picLocks noChangeAspect="1"/>
          </p:cNvPicPr>
          <p:nvPr/>
        </p:nvPicPr>
        <p:blipFill>
          <a:blip r:embed="rId3"/>
          <a:stretch>
            <a:fillRect/>
          </a:stretch>
        </p:blipFill>
        <p:spPr>
          <a:xfrm>
            <a:off x="694593" y="1654009"/>
            <a:ext cx="5439507" cy="919616"/>
          </a:xfrm>
          <a:prstGeom prst="rect">
            <a:avLst/>
          </a:prstGeom>
        </p:spPr>
      </p:pic>
      <p:sp>
        <p:nvSpPr>
          <p:cNvPr id="10" name="Google Shape;594;p47">
            <a:extLst>
              <a:ext uri="{FF2B5EF4-FFF2-40B4-BE49-F238E27FC236}">
                <a16:creationId xmlns:a16="http://schemas.microsoft.com/office/drawing/2014/main" id="{38BBDA02-4FFF-5E7C-E98A-E7F1B587914A}"/>
              </a:ext>
            </a:extLst>
          </p:cNvPr>
          <p:cNvSpPr txBox="1"/>
          <p:nvPr/>
        </p:nvSpPr>
        <p:spPr>
          <a:xfrm flipH="1">
            <a:off x="305099" y="2723513"/>
            <a:ext cx="7228084" cy="571800"/>
          </a:xfrm>
          <a:prstGeom prst="rect">
            <a:avLst/>
          </a:prstGeom>
          <a:noFill/>
          <a:ln>
            <a:noFill/>
          </a:ln>
        </p:spPr>
        <p:txBody>
          <a:bodyPr spcFirstLastPara="1" wrap="square" lIns="91425" tIns="91425" rIns="91425" bIns="91425" anchor="t" anchorCtr="0">
            <a:noAutofit/>
          </a:bodyPr>
          <a:lstStyle/>
          <a:p>
            <a:r>
              <a:rPr lang="en">
                <a:solidFill>
                  <a:schemeClr val="dk1"/>
                </a:solidFill>
                <a:latin typeface="Spectral"/>
                <a:ea typeface="Spectral"/>
                <a:cs typeface="Spectral"/>
              </a:rPr>
              <a:t>2. </a:t>
            </a:r>
            <a:r>
              <a:rPr lang="en" err="1">
                <a:solidFill>
                  <a:schemeClr val="dk1"/>
                </a:solidFill>
                <a:latin typeface="Spectral"/>
                <a:ea typeface="Spectral"/>
                <a:cs typeface="Spectral"/>
              </a:rPr>
              <a:t>Kiểm</a:t>
            </a:r>
            <a:r>
              <a:rPr lang="en">
                <a:solidFill>
                  <a:schemeClr val="dk1"/>
                </a:solidFill>
                <a:latin typeface="Spectral"/>
                <a:ea typeface="Spectral"/>
                <a:cs typeface="Spectral"/>
              </a:rPr>
              <a:t> </a:t>
            </a:r>
            <a:r>
              <a:rPr lang="en" err="1">
                <a:solidFill>
                  <a:schemeClr val="dk1"/>
                </a:solidFill>
                <a:latin typeface="Spectral"/>
                <a:ea typeface="Spectral"/>
                <a:cs typeface="Spectral"/>
              </a:rPr>
              <a:t>định</a:t>
            </a:r>
            <a:endParaRPr lang="en" err="1">
              <a:solidFill>
                <a:schemeClr val="dk1"/>
              </a:solidFill>
              <a:latin typeface="Spectral"/>
            </a:endParaRPr>
          </a:p>
          <a:p>
            <a:r>
              <a:rPr lang="en">
                <a:solidFill>
                  <a:schemeClr val="dk1"/>
                </a:solidFill>
                <a:latin typeface="Spectral"/>
                <a:ea typeface="Spectral"/>
                <a:cs typeface="Spectral"/>
              </a:rPr>
              <a:t>       H</a:t>
            </a:r>
            <a:r>
              <a:rPr lang="en" baseline="-25000">
                <a:solidFill>
                  <a:schemeClr val="dk1"/>
                </a:solidFill>
                <a:latin typeface="Spectral"/>
                <a:ea typeface="Spectral"/>
                <a:cs typeface="Spectral"/>
              </a:rPr>
              <a:t>0</a:t>
            </a:r>
            <a:r>
              <a:rPr lang="en">
                <a:solidFill>
                  <a:schemeClr val="dk1"/>
                </a:solidFill>
                <a:latin typeface="Spectral"/>
                <a:ea typeface="Spectral"/>
                <a:cs typeface="Spectral"/>
              </a:rPr>
              <a:t>: Trung </a:t>
            </a:r>
            <a:r>
              <a:rPr lang="en" err="1">
                <a:solidFill>
                  <a:schemeClr val="dk1"/>
                </a:solidFill>
                <a:latin typeface="Spectral"/>
                <a:ea typeface="Spectral"/>
                <a:cs typeface="Spectral"/>
              </a:rPr>
              <a:t>bình</a:t>
            </a:r>
            <a:r>
              <a:rPr lang="en">
                <a:solidFill>
                  <a:schemeClr val="dk1"/>
                </a:solidFill>
                <a:latin typeface="Spectral"/>
                <a:ea typeface="Spectral"/>
                <a:cs typeface="Spectral"/>
              </a:rPr>
              <a:t> </a:t>
            </a:r>
            <a:r>
              <a:rPr lang="en" err="1">
                <a:solidFill>
                  <a:schemeClr val="dk1"/>
                </a:solidFill>
                <a:latin typeface="Spectral"/>
                <a:ea typeface="Spectral"/>
                <a:cs typeface="Spectral"/>
              </a:rPr>
              <a:t>thời</a:t>
            </a:r>
            <a:r>
              <a:rPr lang="en">
                <a:solidFill>
                  <a:schemeClr val="dk1"/>
                </a:solidFill>
                <a:latin typeface="Spectral"/>
                <a:ea typeface="Spectral"/>
                <a:cs typeface="Spectral"/>
              </a:rPr>
              <a:t> </a:t>
            </a:r>
            <a:r>
              <a:rPr lang="en" err="1">
                <a:solidFill>
                  <a:schemeClr val="dk1"/>
                </a:solidFill>
                <a:latin typeface="Spectral"/>
                <a:ea typeface="Spectral"/>
                <a:cs typeface="Spectral"/>
              </a:rPr>
              <a:t>gian</a:t>
            </a:r>
            <a:r>
              <a:rPr lang="en">
                <a:solidFill>
                  <a:schemeClr val="dk1"/>
                </a:solidFill>
                <a:latin typeface="Spectral"/>
                <a:ea typeface="Spectral"/>
                <a:cs typeface="Spectral"/>
              </a:rPr>
              <a:t> </a:t>
            </a:r>
            <a:r>
              <a:rPr lang="en" err="1">
                <a:solidFill>
                  <a:schemeClr val="dk1"/>
                </a:solidFill>
                <a:latin typeface="Spectral"/>
                <a:ea typeface="Spectral"/>
                <a:cs typeface="Spectral"/>
              </a:rPr>
              <a:t>giao</a:t>
            </a:r>
            <a:r>
              <a:rPr lang="en">
                <a:solidFill>
                  <a:schemeClr val="dk1"/>
                </a:solidFill>
                <a:latin typeface="Spectral"/>
                <a:ea typeface="Spectral"/>
                <a:cs typeface="Spectral"/>
              </a:rPr>
              <a:t> </a:t>
            </a:r>
            <a:r>
              <a:rPr lang="en" err="1">
                <a:solidFill>
                  <a:schemeClr val="dk1"/>
                </a:solidFill>
                <a:latin typeface="Spectral"/>
                <a:ea typeface="Spectral"/>
                <a:cs typeface="Spectral"/>
              </a:rPr>
              <a:t>hàng</a:t>
            </a:r>
            <a:r>
              <a:rPr lang="en">
                <a:solidFill>
                  <a:schemeClr val="dk1"/>
                </a:solidFill>
                <a:latin typeface="Spectral"/>
                <a:ea typeface="Spectral"/>
                <a:cs typeface="Spectral"/>
              </a:rPr>
              <a:t> </a:t>
            </a:r>
            <a:r>
              <a:rPr lang="en" err="1">
                <a:solidFill>
                  <a:schemeClr val="dk1"/>
                </a:solidFill>
                <a:latin typeface="Spectral"/>
                <a:ea typeface="Spectral"/>
                <a:cs typeface="Spectral"/>
              </a:rPr>
              <a:t>giữa</a:t>
            </a:r>
            <a:r>
              <a:rPr lang="en">
                <a:solidFill>
                  <a:schemeClr val="dk1"/>
                </a:solidFill>
                <a:latin typeface="Spectral"/>
                <a:ea typeface="Spectral"/>
                <a:cs typeface="Spectral"/>
              </a:rPr>
              <a:t> </a:t>
            </a:r>
            <a:r>
              <a:rPr lang="en" err="1">
                <a:solidFill>
                  <a:schemeClr val="dk1"/>
                </a:solidFill>
                <a:latin typeface="Spectral"/>
                <a:ea typeface="Spectral"/>
                <a:cs typeface="Spectral"/>
              </a:rPr>
              <a:t>nhóm</a:t>
            </a:r>
            <a:r>
              <a:rPr lang="en">
                <a:solidFill>
                  <a:schemeClr val="dk1"/>
                </a:solidFill>
                <a:latin typeface="Spectral"/>
                <a:ea typeface="Spectral"/>
                <a:cs typeface="Spectral"/>
              </a:rPr>
              <a:t> </a:t>
            </a:r>
            <a:r>
              <a:rPr lang="en" err="1">
                <a:solidFill>
                  <a:schemeClr val="dk1"/>
                </a:solidFill>
                <a:latin typeface="Spectral"/>
                <a:ea typeface="Spectral"/>
                <a:cs typeface="Spectral"/>
              </a:rPr>
              <a:t>thanh</a:t>
            </a:r>
            <a:r>
              <a:rPr lang="en">
                <a:solidFill>
                  <a:schemeClr val="dk1"/>
                </a:solidFill>
                <a:latin typeface="Spectral"/>
                <a:ea typeface="Spectral"/>
                <a:cs typeface="Spectral"/>
              </a:rPr>
              <a:t> </a:t>
            </a:r>
            <a:r>
              <a:rPr lang="en" err="1">
                <a:solidFill>
                  <a:schemeClr val="dk1"/>
                </a:solidFill>
                <a:latin typeface="Spectral"/>
                <a:ea typeface="Spectral"/>
                <a:cs typeface="Spectral"/>
              </a:rPr>
              <a:t>toán</a:t>
            </a:r>
            <a:r>
              <a:rPr lang="en">
                <a:solidFill>
                  <a:schemeClr val="dk1"/>
                </a:solidFill>
                <a:latin typeface="Spectral"/>
                <a:ea typeface="Spectral"/>
                <a:cs typeface="Spectral"/>
              </a:rPr>
              <a:t> </a:t>
            </a:r>
            <a:r>
              <a:rPr lang="en" err="1">
                <a:solidFill>
                  <a:schemeClr val="dk1"/>
                </a:solidFill>
                <a:latin typeface="Spectral"/>
                <a:ea typeface="Spectral"/>
                <a:cs typeface="Spectral"/>
              </a:rPr>
              <a:t>bằng</a:t>
            </a:r>
            <a:r>
              <a:rPr lang="en">
                <a:solidFill>
                  <a:schemeClr val="dk1"/>
                </a:solidFill>
                <a:latin typeface="Spectral"/>
                <a:ea typeface="Spectral"/>
                <a:cs typeface="Spectral"/>
              </a:rPr>
              <a:t> </a:t>
            </a:r>
            <a:r>
              <a:rPr lang="en" err="1">
                <a:solidFill>
                  <a:schemeClr val="dk1"/>
                </a:solidFill>
                <a:latin typeface="Spectral"/>
                <a:ea typeface="Spectral"/>
                <a:cs typeface="Spectral"/>
              </a:rPr>
              <a:t>thẻ</a:t>
            </a:r>
            <a:r>
              <a:rPr lang="en">
                <a:solidFill>
                  <a:schemeClr val="dk1"/>
                </a:solidFill>
                <a:latin typeface="Spectral"/>
                <a:ea typeface="Spectral"/>
                <a:cs typeface="Spectral"/>
              </a:rPr>
              <a:t> </a:t>
            </a:r>
            <a:r>
              <a:rPr lang="en" err="1">
                <a:solidFill>
                  <a:schemeClr val="dk1"/>
                </a:solidFill>
                <a:latin typeface="Spectral"/>
                <a:ea typeface="Spectral"/>
                <a:cs typeface="Spectral"/>
              </a:rPr>
              <a:t>tín</a:t>
            </a:r>
            <a:r>
              <a:rPr lang="en">
                <a:solidFill>
                  <a:schemeClr val="dk1"/>
                </a:solidFill>
                <a:latin typeface="Spectral"/>
                <a:ea typeface="Spectral"/>
                <a:cs typeface="Spectral"/>
              </a:rPr>
              <a:t> </a:t>
            </a:r>
            <a:r>
              <a:rPr lang="en" err="1">
                <a:solidFill>
                  <a:schemeClr val="dk1"/>
                </a:solidFill>
                <a:latin typeface="Spectral"/>
                <a:ea typeface="Spectral"/>
                <a:cs typeface="Spectral"/>
              </a:rPr>
              <a:t>dụng</a:t>
            </a:r>
            <a:r>
              <a:rPr lang="en">
                <a:solidFill>
                  <a:schemeClr val="dk1"/>
                </a:solidFill>
                <a:latin typeface="Spectral"/>
                <a:ea typeface="Spectral"/>
                <a:cs typeface="Spectral"/>
              </a:rPr>
              <a:t> </a:t>
            </a:r>
            <a:r>
              <a:rPr lang="en" err="1">
                <a:solidFill>
                  <a:schemeClr val="dk1"/>
                </a:solidFill>
                <a:latin typeface="Spectral"/>
                <a:ea typeface="Spectral"/>
                <a:cs typeface="Spectral"/>
              </a:rPr>
              <a:t>và</a:t>
            </a:r>
            <a:r>
              <a:rPr lang="en">
                <a:solidFill>
                  <a:schemeClr val="dk1"/>
                </a:solidFill>
                <a:latin typeface="Spectral"/>
                <a:ea typeface="Spectral"/>
                <a:cs typeface="Spectral"/>
              </a:rPr>
              <a:t> </a:t>
            </a:r>
            <a:r>
              <a:rPr lang="en" err="1">
                <a:solidFill>
                  <a:schemeClr val="dk1"/>
                </a:solidFill>
                <a:latin typeface="Spectral"/>
                <a:ea typeface="Spectral"/>
                <a:cs typeface="Spectral"/>
              </a:rPr>
              <a:t>không</a:t>
            </a:r>
            <a:r>
              <a:rPr lang="en">
                <a:solidFill>
                  <a:schemeClr val="dk1"/>
                </a:solidFill>
                <a:latin typeface="Spectral"/>
                <a:ea typeface="Spectral"/>
                <a:cs typeface="Spectral"/>
              </a:rPr>
              <a:t> </a:t>
            </a:r>
            <a:r>
              <a:rPr lang="en" err="1">
                <a:solidFill>
                  <a:schemeClr val="dk1"/>
                </a:solidFill>
                <a:latin typeface="Spectral"/>
                <a:ea typeface="Spectral"/>
                <a:cs typeface="Spectral"/>
              </a:rPr>
              <a:t>thanh</a:t>
            </a:r>
            <a:r>
              <a:rPr lang="en">
                <a:solidFill>
                  <a:schemeClr val="dk1"/>
                </a:solidFill>
                <a:latin typeface="Spectral"/>
                <a:ea typeface="Spectral"/>
                <a:cs typeface="Spectral"/>
              </a:rPr>
              <a:t> </a:t>
            </a:r>
            <a:r>
              <a:rPr lang="en" err="1">
                <a:solidFill>
                  <a:schemeClr val="dk1"/>
                </a:solidFill>
                <a:latin typeface="Spectral"/>
                <a:ea typeface="Spectral"/>
                <a:cs typeface="Spectral"/>
              </a:rPr>
              <a:t>toán</a:t>
            </a:r>
            <a:r>
              <a:rPr lang="en">
                <a:solidFill>
                  <a:schemeClr val="dk1"/>
                </a:solidFill>
                <a:latin typeface="Spectral"/>
                <a:ea typeface="Spectral"/>
                <a:cs typeface="Spectral"/>
              </a:rPr>
              <a:t> </a:t>
            </a:r>
            <a:r>
              <a:rPr lang="en" err="1">
                <a:solidFill>
                  <a:schemeClr val="dk1"/>
                </a:solidFill>
                <a:latin typeface="Spectral"/>
                <a:ea typeface="Spectral"/>
                <a:cs typeface="Spectral"/>
              </a:rPr>
              <a:t>bằng</a:t>
            </a:r>
            <a:r>
              <a:rPr lang="en">
                <a:solidFill>
                  <a:schemeClr val="dk1"/>
                </a:solidFill>
                <a:latin typeface="Spectral"/>
                <a:ea typeface="Spectral"/>
                <a:cs typeface="Spectral"/>
              </a:rPr>
              <a:t> </a:t>
            </a:r>
            <a:r>
              <a:rPr lang="en" err="1">
                <a:solidFill>
                  <a:schemeClr val="dk1"/>
                </a:solidFill>
                <a:latin typeface="Spectral"/>
                <a:ea typeface="Spectral"/>
                <a:cs typeface="Spectral"/>
              </a:rPr>
              <a:t>thẻ</a:t>
            </a:r>
            <a:r>
              <a:rPr lang="en">
                <a:solidFill>
                  <a:schemeClr val="dk1"/>
                </a:solidFill>
                <a:latin typeface="Spectral"/>
                <a:ea typeface="Spectral"/>
                <a:cs typeface="Spectral"/>
              </a:rPr>
              <a:t> </a:t>
            </a:r>
            <a:r>
              <a:rPr lang="en" err="1">
                <a:solidFill>
                  <a:schemeClr val="dk1"/>
                </a:solidFill>
                <a:latin typeface="Spectral"/>
                <a:ea typeface="Spectral"/>
                <a:cs typeface="Spectral"/>
              </a:rPr>
              <a:t>tín</a:t>
            </a:r>
            <a:r>
              <a:rPr lang="en">
                <a:solidFill>
                  <a:schemeClr val="dk1"/>
                </a:solidFill>
                <a:latin typeface="Spectral"/>
                <a:ea typeface="Spectral"/>
                <a:cs typeface="Spectral"/>
              </a:rPr>
              <a:t> </a:t>
            </a:r>
            <a:r>
              <a:rPr lang="en" err="1">
                <a:solidFill>
                  <a:schemeClr val="dk1"/>
                </a:solidFill>
                <a:latin typeface="Spectral"/>
                <a:ea typeface="Spectral"/>
                <a:cs typeface="Spectral"/>
              </a:rPr>
              <a:t>dụng</a:t>
            </a:r>
            <a:r>
              <a:rPr lang="en">
                <a:solidFill>
                  <a:schemeClr val="dk1"/>
                </a:solidFill>
                <a:latin typeface="Spectral"/>
                <a:ea typeface="Spectral"/>
                <a:cs typeface="Spectral"/>
              </a:rPr>
              <a:t> </a:t>
            </a:r>
            <a:r>
              <a:rPr lang="en" err="1">
                <a:solidFill>
                  <a:schemeClr val="dk1"/>
                </a:solidFill>
                <a:latin typeface="Spectral"/>
                <a:ea typeface="Spectral"/>
                <a:cs typeface="Spectral"/>
              </a:rPr>
              <a:t>bằng</a:t>
            </a:r>
            <a:r>
              <a:rPr lang="en">
                <a:solidFill>
                  <a:schemeClr val="dk1"/>
                </a:solidFill>
                <a:latin typeface="Spectral"/>
                <a:ea typeface="Spectral"/>
                <a:cs typeface="Spectral"/>
              </a:rPr>
              <a:t> </a:t>
            </a:r>
            <a:r>
              <a:rPr lang="en" err="1">
                <a:solidFill>
                  <a:schemeClr val="dk1"/>
                </a:solidFill>
                <a:latin typeface="Spectral"/>
                <a:ea typeface="Spectral"/>
                <a:cs typeface="Spectral"/>
              </a:rPr>
              <a:t>nhau</a:t>
            </a:r>
          </a:p>
          <a:p>
            <a:r>
              <a:rPr lang="en">
                <a:solidFill>
                  <a:schemeClr val="dk1"/>
                </a:solidFill>
                <a:latin typeface="Spectral"/>
                <a:ea typeface="Spectral"/>
                <a:cs typeface="Spectral"/>
              </a:rPr>
              <a:t>       H</a:t>
            </a:r>
            <a:r>
              <a:rPr lang="en" baseline="-25000">
                <a:solidFill>
                  <a:schemeClr val="dk1"/>
                </a:solidFill>
                <a:latin typeface="Spectral"/>
                <a:ea typeface="Spectral"/>
                <a:cs typeface="Spectral"/>
              </a:rPr>
              <a:t>1</a:t>
            </a:r>
            <a:r>
              <a:rPr lang="en">
                <a:solidFill>
                  <a:schemeClr val="dk1"/>
                </a:solidFill>
                <a:latin typeface="Spectral"/>
                <a:ea typeface="Spectral"/>
                <a:cs typeface="Spectral"/>
              </a:rPr>
              <a:t>: Trung </a:t>
            </a:r>
            <a:r>
              <a:rPr lang="en" err="1">
                <a:solidFill>
                  <a:schemeClr val="dk1"/>
                </a:solidFill>
                <a:latin typeface="Spectral"/>
                <a:ea typeface="Spectral"/>
                <a:cs typeface="Spectral"/>
              </a:rPr>
              <a:t>bình</a:t>
            </a:r>
            <a:r>
              <a:rPr lang="en">
                <a:solidFill>
                  <a:schemeClr val="dk1"/>
                </a:solidFill>
                <a:latin typeface="Spectral"/>
                <a:ea typeface="Spectral"/>
                <a:cs typeface="Spectral"/>
              </a:rPr>
              <a:t> </a:t>
            </a:r>
            <a:r>
              <a:rPr lang="en" err="1">
                <a:solidFill>
                  <a:schemeClr val="dk1"/>
                </a:solidFill>
                <a:latin typeface="Spectral"/>
                <a:ea typeface="Spectral"/>
                <a:cs typeface="Spectral"/>
              </a:rPr>
              <a:t>thời</a:t>
            </a:r>
            <a:r>
              <a:rPr lang="en">
                <a:solidFill>
                  <a:schemeClr val="dk1"/>
                </a:solidFill>
                <a:latin typeface="Spectral"/>
                <a:ea typeface="Spectral"/>
                <a:cs typeface="Spectral"/>
              </a:rPr>
              <a:t> </a:t>
            </a:r>
            <a:r>
              <a:rPr lang="en" err="1">
                <a:solidFill>
                  <a:schemeClr val="dk1"/>
                </a:solidFill>
                <a:latin typeface="Spectral"/>
                <a:ea typeface="Spectral"/>
                <a:cs typeface="Spectral"/>
              </a:rPr>
              <a:t>gian</a:t>
            </a:r>
            <a:r>
              <a:rPr lang="en">
                <a:solidFill>
                  <a:schemeClr val="dk1"/>
                </a:solidFill>
                <a:latin typeface="Spectral"/>
                <a:ea typeface="Spectral"/>
                <a:cs typeface="Spectral"/>
              </a:rPr>
              <a:t> </a:t>
            </a:r>
            <a:r>
              <a:rPr lang="en" err="1">
                <a:solidFill>
                  <a:schemeClr val="dk1"/>
                </a:solidFill>
                <a:latin typeface="Spectral"/>
                <a:ea typeface="Spectral"/>
                <a:cs typeface="Spectral"/>
              </a:rPr>
              <a:t>giao</a:t>
            </a:r>
            <a:r>
              <a:rPr lang="en">
                <a:solidFill>
                  <a:schemeClr val="dk1"/>
                </a:solidFill>
                <a:latin typeface="Spectral"/>
                <a:ea typeface="Spectral"/>
                <a:cs typeface="Spectral"/>
              </a:rPr>
              <a:t> </a:t>
            </a:r>
            <a:r>
              <a:rPr lang="en" err="1">
                <a:solidFill>
                  <a:schemeClr val="dk1"/>
                </a:solidFill>
                <a:latin typeface="Spectral"/>
                <a:ea typeface="Spectral"/>
                <a:cs typeface="Spectral"/>
              </a:rPr>
              <a:t>hàng</a:t>
            </a:r>
            <a:r>
              <a:rPr lang="en">
                <a:solidFill>
                  <a:schemeClr val="dk1"/>
                </a:solidFill>
                <a:latin typeface="Spectral"/>
                <a:ea typeface="Spectral"/>
                <a:cs typeface="Spectral"/>
              </a:rPr>
              <a:t> </a:t>
            </a:r>
            <a:r>
              <a:rPr lang="en" err="1">
                <a:solidFill>
                  <a:schemeClr val="dk1"/>
                </a:solidFill>
                <a:latin typeface="Spectral"/>
                <a:ea typeface="Spectral"/>
                <a:cs typeface="Spectral"/>
              </a:rPr>
              <a:t>giữa</a:t>
            </a:r>
            <a:r>
              <a:rPr lang="en">
                <a:solidFill>
                  <a:schemeClr val="dk1"/>
                </a:solidFill>
                <a:latin typeface="Spectral"/>
                <a:ea typeface="Spectral"/>
                <a:cs typeface="Spectral"/>
              </a:rPr>
              <a:t> </a:t>
            </a:r>
            <a:r>
              <a:rPr lang="en" err="1">
                <a:solidFill>
                  <a:schemeClr val="dk1"/>
                </a:solidFill>
                <a:latin typeface="Spectral"/>
                <a:ea typeface="Spectral"/>
                <a:cs typeface="Spectral"/>
              </a:rPr>
              <a:t>hai</a:t>
            </a:r>
            <a:r>
              <a:rPr lang="en">
                <a:solidFill>
                  <a:schemeClr val="dk1"/>
                </a:solidFill>
                <a:latin typeface="Spectral"/>
                <a:ea typeface="Spectral"/>
                <a:cs typeface="Spectral"/>
              </a:rPr>
              <a:t> </a:t>
            </a:r>
            <a:r>
              <a:rPr lang="en" err="1">
                <a:solidFill>
                  <a:schemeClr val="dk1"/>
                </a:solidFill>
                <a:latin typeface="Spectral"/>
                <a:ea typeface="Spectral"/>
                <a:cs typeface="Spectral"/>
              </a:rPr>
              <a:t>nhóm</a:t>
            </a:r>
            <a:r>
              <a:rPr lang="en">
                <a:solidFill>
                  <a:schemeClr val="dk1"/>
                </a:solidFill>
                <a:latin typeface="Spectral"/>
                <a:ea typeface="Spectral"/>
                <a:cs typeface="Spectral"/>
              </a:rPr>
              <a:t> </a:t>
            </a:r>
            <a:r>
              <a:rPr lang="en" err="1">
                <a:solidFill>
                  <a:schemeClr val="dk1"/>
                </a:solidFill>
                <a:latin typeface="Spectral"/>
                <a:ea typeface="Spectral"/>
                <a:cs typeface="Spectral"/>
              </a:rPr>
              <a:t>trên</a:t>
            </a:r>
            <a:r>
              <a:rPr lang="en">
                <a:solidFill>
                  <a:schemeClr val="dk1"/>
                </a:solidFill>
                <a:latin typeface="Spectral"/>
                <a:ea typeface="Spectral"/>
                <a:cs typeface="Spectral"/>
              </a:rPr>
              <a:t> </a:t>
            </a:r>
            <a:r>
              <a:rPr lang="en" err="1">
                <a:solidFill>
                  <a:schemeClr val="dk1"/>
                </a:solidFill>
                <a:latin typeface="Spectral"/>
                <a:ea typeface="Spectral"/>
                <a:cs typeface="Spectral"/>
              </a:rPr>
              <a:t>có</a:t>
            </a:r>
            <a:r>
              <a:rPr lang="en">
                <a:solidFill>
                  <a:schemeClr val="dk1"/>
                </a:solidFill>
                <a:latin typeface="Spectral"/>
                <a:ea typeface="Spectral"/>
                <a:cs typeface="Spectral"/>
              </a:rPr>
              <a:t> </a:t>
            </a:r>
            <a:r>
              <a:rPr lang="en" err="1">
                <a:solidFill>
                  <a:schemeClr val="dk1"/>
                </a:solidFill>
                <a:latin typeface="Spectral"/>
                <a:ea typeface="Spectral"/>
                <a:cs typeface="Spectral"/>
              </a:rPr>
              <a:t>sự</a:t>
            </a:r>
            <a:r>
              <a:rPr lang="en">
                <a:solidFill>
                  <a:schemeClr val="dk1"/>
                </a:solidFill>
                <a:latin typeface="Spectral"/>
                <a:ea typeface="Spectral"/>
                <a:cs typeface="Spectral"/>
              </a:rPr>
              <a:t> </a:t>
            </a:r>
            <a:r>
              <a:rPr lang="en" err="1">
                <a:solidFill>
                  <a:schemeClr val="dk1"/>
                </a:solidFill>
                <a:latin typeface="Spectral"/>
                <a:ea typeface="Spectral"/>
                <a:cs typeface="Spectral"/>
              </a:rPr>
              <a:t>khác</a:t>
            </a:r>
            <a:r>
              <a:rPr lang="en">
                <a:solidFill>
                  <a:schemeClr val="dk1"/>
                </a:solidFill>
                <a:latin typeface="Spectral"/>
                <a:ea typeface="Spectral"/>
                <a:cs typeface="Spectral"/>
              </a:rPr>
              <a:t> </a:t>
            </a:r>
            <a:r>
              <a:rPr lang="en" err="1">
                <a:solidFill>
                  <a:schemeClr val="dk1"/>
                </a:solidFill>
                <a:latin typeface="Spectral"/>
                <a:ea typeface="Spectral"/>
                <a:cs typeface="Spectral"/>
              </a:rPr>
              <a:t>biệt</a:t>
            </a:r>
            <a:r>
              <a:rPr lang="en">
                <a:solidFill>
                  <a:schemeClr val="dk1"/>
                </a:solidFill>
                <a:latin typeface="Spectral"/>
                <a:ea typeface="Spectral"/>
                <a:cs typeface="Spectral"/>
              </a:rPr>
              <a:t> </a:t>
            </a:r>
            <a:r>
              <a:rPr lang="en" err="1">
                <a:solidFill>
                  <a:schemeClr val="dk1"/>
                </a:solidFill>
                <a:latin typeface="Spectral"/>
                <a:ea typeface="Spectral"/>
                <a:cs typeface="Spectral"/>
              </a:rPr>
              <a:t>đáng</a:t>
            </a:r>
            <a:r>
              <a:rPr lang="en">
                <a:solidFill>
                  <a:schemeClr val="dk1"/>
                </a:solidFill>
                <a:latin typeface="Spectral"/>
                <a:ea typeface="Spectral"/>
                <a:cs typeface="Spectral"/>
              </a:rPr>
              <a:t> </a:t>
            </a:r>
            <a:r>
              <a:rPr lang="en" err="1">
                <a:solidFill>
                  <a:schemeClr val="dk1"/>
                </a:solidFill>
                <a:latin typeface="Spectral"/>
                <a:ea typeface="Spectral"/>
                <a:cs typeface="Spectral"/>
              </a:rPr>
              <a:t>kể</a:t>
            </a:r>
            <a:endParaRPr lang="en">
              <a:solidFill>
                <a:schemeClr val="dk1"/>
              </a:solidFill>
              <a:latin typeface="Spectral"/>
              <a:ea typeface="Spectral"/>
              <a:cs typeface="Spectral"/>
            </a:endParaRPr>
          </a:p>
        </p:txBody>
      </p:sp>
      <p:sp>
        <p:nvSpPr>
          <p:cNvPr id="12" name="Google Shape;594;p47">
            <a:extLst>
              <a:ext uri="{FF2B5EF4-FFF2-40B4-BE49-F238E27FC236}">
                <a16:creationId xmlns:a16="http://schemas.microsoft.com/office/drawing/2014/main" id="{B7ABA7EB-985E-965D-507C-26F43AA0EFDB}"/>
              </a:ext>
            </a:extLst>
          </p:cNvPr>
          <p:cNvSpPr txBox="1"/>
          <p:nvPr/>
        </p:nvSpPr>
        <p:spPr>
          <a:xfrm flipH="1">
            <a:off x="275791" y="3807898"/>
            <a:ext cx="7228084" cy="571800"/>
          </a:xfrm>
          <a:prstGeom prst="rect">
            <a:avLst/>
          </a:prstGeom>
          <a:noFill/>
          <a:ln>
            <a:noFill/>
          </a:ln>
        </p:spPr>
        <p:txBody>
          <a:bodyPr spcFirstLastPara="1" wrap="square" lIns="91425" tIns="91425" rIns="91425" bIns="91425" anchor="t" anchorCtr="0">
            <a:noAutofit/>
          </a:bodyPr>
          <a:lstStyle/>
          <a:p>
            <a:r>
              <a:rPr lang="en">
                <a:solidFill>
                  <a:schemeClr val="dk1"/>
                </a:solidFill>
                <a:latin typeface="Spectral"/>
                <a:ea typeface="Spectral"/>
                <a:cs typeface="Spectral"/>
              </a:rPr>
              <a:t>3. </a:t>
            </a:r>
            <a:r>
              <a:rPr lang="en" err="1">
                <a:solidFill>
                  <a:schemeClr val="dk1"/>
                </a:solidFill>
                <a:latin typeface="Spectral"/>
                <a:ea typeface="Spectral"/>
                <a:cs typeface="Spectral"/>
              </a:rPr>
              <a:t>Kết</a:t>
            </a:r>
            <a:r>
              <a:rPr lang="en">
                <a:solidFill>
                  <a:schemeClr val="dk1"/>
                </a:solidFill>
                <a:latin typeface="Spectral"/>
                <a:ea typeface="Spectral"/>
                <a:cs typeface="Spectral"/>
              </a:rPr>
              <a:t> </a:t>
            </a:r>
            <a:r>
              <a:rPr lang="en" err="1">
                <a:solidFill>
                  <a:schemeClr val="dk1"/>
                </a:solidFill>
                <a:latin typeface="Spectral"/>
                <a:ea typeface="Spectral"/>
                <a:cs typeface="Spectral"/>
              </a:rPr>
              <a:t>quả</a:t>
            </a:r>
            <a:r>
              <a:rPr lang="en">
                <a:solidFill>
                  <a:schemeClr val="dk1"/>
                </a:solidFill>
                <a:latin typeface="Spectral"/>
                <a:ea typeface="Spectral"/>
                <a:cs typeface="Spectral"/>
              </a:rPr>
              <a:t>:</a:t>
            </a:r>
            <a:endParaRPr lang="en-US">
              <a:solidFill>
                <a:schemeClr val="dk1"/>
              </a:solidFill>
            </a:endParaRPr>
          </a:p>
          <a:p>
            <a:endParaRPr lang="en-US">
              <a:solidFill>
                <a:schemeClr val="dk1"/>
              </a:solidFill>
              <a:ea typeface="Spectral"/>
            </a:endParaRPr>
          </a:p>
        </p:txBody>
      </p:sp>
      <p:pic>
        <p:nvPicPr>
          <p:cNvPr id="13" name="Picture 13" descr="Text&#10;&#10;Description automatically generated">
            <a:extLst>
              <a:ext uri="{FF2B5EF4-FFF2-40B4-BE49-F238E27FC236}">
                <a16:creationId xmlns:a16="http://schemas.microsoft.com/office/drawing/2014/main" id="{68D51D29-F878-4C38-8D7D-BE67C19B2C27}"/>
              </a:ext>
            </a:extLst>
          </p:cNvPr>
          <p:cNvPicPr>
            <a:picLocks noChangeAspect="1"/>
          </p:cNvPicPr>
          <p:nvPr/>
        </p:nvPicPr>
        <p:blipFill>
          <a:blip r:embed="rId4"/>
          <a:stretch>
            <a:fillRect/>
          </a:stretch>
        </p:blipFill>
        <p:spPr>
          <a:xfrm>
            <a:off x="1302727" y="3944699"/>
            <a:ext cx="4076699" cy="1034796"/>
          </a:xfrm>
          <a:prstGeom prst="rect">
            <a:avLst/>
          </a:prstGeom>
        </p:spPr>
      </p:pic>
      <p:sp>
        <p:nvSpPr>
          <p:cNvPr id="17" name="TextBox 16">
            <a:extLst>
              <a:ext uri="{FF2B5EF4-FFF2-40B4-BE49-F238E27FC236}">
                <a16:creationId xmlns:a16="http://schemas.microsoft.com/office/drawing/2014/main" id="{7BF50130-A123-C3D9-017E-C7097E14191D}"/>
              </a:ext>
            </a:extLst>
          </p:cNvPr>
          <p:cNvSpPr txBox="1"/>
          <p:nvPr/>
        </p:nvSpPr>
        <p:spPr>
          <a:xfrm>
            <a:off x="5650889" y="4003247"/>
            <a:ext cx="2743199" cy="900246"/>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latin typeface="Spectral"/>
              </a:rPr>
              <a:t>P-value </a:t>
            </a:r>
            <a:r>
              <a:rPr lang="en-US" sz="1050" err="1">
                <a:latin typeface="Spectral"/>
              </a:rPr>
              <a:t>rất</a:t>
            </a:r>
            <a:r>
              <a:rPr lang="en-US" sz="1050">
                <a:latin typeface="Spectral"/>
              </a:rPr>
              <a:t> </a:t>
            </a:r>
            <a:r>
              <a:rPr lang="en-US" sz="1050" err="1">
                <a:latin typeface="Spectral"/>
              </a:rPr>
              <a:t>bé</a:t>
            </a:r>
            <a:r>
              <a:rPr lang="en-US" sz="1050">
                <a:latin typeface="Spectral"/>
              </a:rPr>
              <a:t>(</a:t>
            </a:r>
            <a:r>
              <a:rPr lang="en-US" sz="1050" err="1">
                <a:latin typeface="Spectral"/>
              </a:rPr>
              <a:t>nhỏ</a:t>
            </a:r>
            <a:r>
              <a:rPr lang="en-US" sz="1050">
                <a:latin typeface="Spectral"/>
              </a:rPr>
              <a:t> </a:t>
            </a:r>
            <a:r>
              <a:rPr lang="en-US" sz="1050" err="1">
                <a:latin typeface="Spectral"/>
              </a:rPr>
              <a:t>hơn</a:t>
            </a:r>
            <a:r>
              <a:rPr lang="en-US" sz="1050">
                <a:latin typeface="Spectral"/>
              </a:rPr>
              <a:t> </a:t>
            </a:r>
            <a:r>
              <a:rPr lang="en-US" sz="1050" err="1">
                <a:latin typeface="Spectral"/>
              </a:rPr>
              <a:t>mức</a:t>
            </a:r>
            <a:r>
              <a:rPr lang="en-US" sz="1050">
                <a:latin typeface="Spectral"/>
              </a:rPr>
              <a:t> ý </a:t>
            </a:r>
            <a:r>
              <a:rPr lang="en-US" sz="1050" err="1">
                <a:latin typeface="Spectral"/>
              </a:rPr>
              <a:t>nghĩa</a:t>
            </a:r>
            <a:r>
              <a:rPr lang="en-US" sz="1050">
                <a:latin typeface="Spectral"/>
              </a:rPr>
              <a:t>). </a:t>
            </a:r>
            <a:r>
              <a:rPr lang="en-US" sz="1050" err="1">
                <a:latin typeface="Spectral"/>
              </a:rPr>
              <a:t>Vì</a:t>
            </a:r>
            <a:r>
              <a:rPr lang="en-US" sz="1050">
                <a:latin typeface="Spectral"/>
              </a:rPr>
              <a:t> </a:t>
            </a:r>
            <a:r>
              <a:rPr lang="en-US" sz="1050" err="1">
                <a:latin typeface="Spectral"/>
              </a:rPr>
              <a:t>vậy</a:t>
            </a:r>
            <a:r>
              <a:rPr lang="en-US" sz="1050">
                <a:latin typeface="Spectral"/>
              </a:rPr>
              <a:t>, </a:t>
            </a:r>
            <a:r>
              <a:rPr lang="en-US" sz="1050" err="1">
                <a:latin typeface="Spectral"/>
              </a:rPr>
              <a:t>bác</a:t>
            </a:r>
            <a:r>
              <a:rPr lang="en-US" sz="1050">
                <a:latin typeface="Spectral"/>
              </a:rPr>
              <a:t> </a:t>
            </a:r>
            <a:r>
              <a:rPr lang="en-US" sz="1050" err="1">
                <a:latin typeface="Spectral"/>
              </a:rPr>
              <a:t>bỏ</a:t>
            </a:r>
            <a:r>
              <a:rPr lang="en-US" sz="1050">
                <a:latin typeface="Spectral"/>
              </a:rPr>
              <a:t> H</a:t>
            </a:r>
            <a:r>
              <a:rPr lang="en-US" sz="1050" baseline="-25000">
                <a:latin typeface="Spectral"/>
              </a:rPr>
              <a:t>0</a:t>
            </a:r>
            <a:r>
              <a:rPr lang="en-US" sz="1050">
                <a:latin typeface="Spectral"/>
              </a:rPr>
              <a:t>, </a:t>
            </a:r>
            <a:r>
              <a:rPr lang="en-US" sz="1050" err="1">
                <a:latin typeface="Spectral"/>
              </a:rPr>
              <a:t>trung</a:t>
            </a:r>
            <a:r>
              <a:rPr lang="en-US" sz="1050">
                <a:latin typeface="Spectral"/>
              </a:rPr>
              <a:t> </a:t>
            </a:r>
            <a:r>
              <a:rPr lang="en-US" sz="1050" err="1">
                <a:latin typeface="Spectral"/>
              </a:rPr>
              <a:t>bình</a:t>
            </a:r>
            <a:r>
              <a:rPr lang="en-US" sz="1050">
                <a:latin typeface="Spectral"/>
              </a:rPr>
              <a:t> </a:t>
            </a:r>
            <a:r>
              <a:rPr lang="en-US" sz="1050" err="1">
                <a:latin typeface="Spectral"/>
              </a:rPr>
              <a:t>thời</a:t>
            </a:r>
            <a:r>
              <a:rPr lang="en-US" sz="1050">
                <a:latin typeface="Spectral"/>
              </a:rPr>
              <a:t> </a:t>
            </a:r>
            <a:r>
              <a:rPr lang="en-US" sz="1050" err="1">
                <a:latin typeface="Spectral"/>
              </a:rPr>
              <a:t>gian</a:t>
            </a:r>
            <a:r>
              <a:rPr lang="en-US" sz="1050">
                <a:latin typeface="Spectral"/>
              </a:rPr>
              <a:t> </a:t>
            </a:r>
            <a:r>
              <a:rPr lang="en-US" sz="1050" err="1">
                <a:latin typeface="Spectral"/>
              </a:rPr>
              <a:t>giao</a:t>
            </a:r>
            <a:r>
              <a:rPr lang="en-US" sz="1050">
                <a:latin typeface="Spectral"/>
              </a:rPr>
              <a:t> </a:t>
            </a:r>
            <a:r>
              <a:rPr lang="en-US" sz="1050" err="1">
                <a:latin typeface="Spectral"/>
              </a:rPr>
              <a:t>hàng</a:t>
            </a:r>
            <a:r>
              <a:rPr lang="en-US" sz="1050">
                <a:latin typeface="Spectral"/>
              </a:rPr>
              <a:t> </a:t>
            </a:r>
            <a:r>
              <a:rPr lang="en-US" sz="1050" err="1">
                <a:latin typeface="Spectral"/>
              </a:rPr>
              <a:t>giữa</a:t>
            </a:r>
            <a:r>
              <a:rPr lang="en-US" sz="1050">
                <a:latin typeface="Spectral"/>
              </a:rPr>
              <a:t> </a:t>
            </a:r>
            <a:r>
              <a:rPr lang="en-US" sz="1050" err="1">
                <a:latin typeface="Spectral"/>
              </a:rPr>
              <a:t>nhóm</a:t>
            </a:r>
            <a:r>
              <a:rPr lang="en-US" sz="1050">
                <a:latin typeface="Spectral"/>
              </a:rPr>
              <a:t> </a:t>
            </a:r>
            <a:r>
              <a:rPr lang="en-US" sz="1050" err="1">
                <a:latin typeface="Spectral"/>
              </a:rPr>
              <a:t>thanh</a:t>
            </a:r>
            <a:r>
              <a:rPr lang="en-US" sz="1050">
                <a:latin typeface="Spectral"/>
              </a:rPr>
              <a:t> </a:t>
            </a:r>
            <a:r>
              <a:rPr lang="en-US" sz="1050" err="1">
                <a:latin typeface="Spectral"/>
              </a:rPr>
              <a:t>toán</a:t>
            </a:r>
            <a:r>
              <a:rPr lang="en-US" sz="1050">
                <a:latin typeface="Spectral"/>
              </a:rPr>
              <a:t> </a:t>
            </a:r>
            <a:r>
              <a:rPr lang="en-US" sz="1050" err="1">
                <a:latin typeface="Spectral"/>
              </a:rPr>
              <a:t>bằng</a:t>
            </a:r>
            <a:r>
              <a:rPr lang="en-US" sz="1050">
                <a:latin typeface="Spectral"/>
              </a:rPr>
              <a:t> </a:t>
            </a:r>
            <a:r>
              <a:rPr lang="en-US" sz="1050" err="1">
                <a:latin typeface="Spectral"/>
              </a:rPr>
              <a:t>thẻ</a:t>
            </a:r>
            <a:r>
              <a:rPr lang="en-US" sz="1050">
                <a:latin typeface="Spectral"/>
              </a:rPr>
              <a:t> </a:t>
            </a:r>
            <a:r>
              <a:rPr lang="en-US" sz="1050" err="1">
                <a:latin typeface="Spectral"/>
              </a:rPr>
              <a:t>tín</a:t>
            </a:r>
            <a:r>
              <a:rPr lang="en-US" sz="1050">
                <a:latin typeface="Spectral"/>
              </a:rPr>
              <a:t> </a:t>
            </a:r>
            <a:r>
              <a:rPr lang="en-US" sz="1050" err="1">
                <a:latin typeface="Spectral"/>
              </a:rPr>
              <a:t>dụng</a:t>
            </a:r>
            <a:r>
              <a:rPr lang="en-US" sz="1050">
                <a:latin typeface="Spectral"/>
              </a:rPr>
              <a:t> </a:t>
            </a:r>
            <a:r>
              <a:rPr lang="en-US" sz="1050" err="1">
                <a:latin typeface="Spectral"/>
              </a:rPr>
              <a:t>và</a:t>
            </a:r>
            <a:r>
              <a:rPr lang="en-US" sz="1050">
                <a:latin typeface="Spectral"/>
              </a:rPr>
              <a:t> </a:t>
            </a:r>
            <a:r>
              <a:rPr lang="en-US" sz="1050" err="1">
                <a:latin typeface="Spectral"/>
              </a:rPr>
              <a:t>không</a:t>
            </a:r>
            <a:r>
              <a:rPr lang="en-US" sz="1050">
                <a:latin typeface="Spectral"/>
              </a:rPr>
              <a:t> </a:t>
            </a:r>
            <a:r>
              <a:rPr lang="en-US" sz="1050" err="1">
                <a:latin typeface="Spectral"/>
              </a:rPr>
              <a:t>thanh</a:t>
            </a:r>
            <a:r>
              <a:rPr lang="en-US" sz="1050">
                <a:latin typeface="Spectral"/>
              </a:rPr>
              <a:t> </a:t>
            </a:r>
            <a:r>
              <a:rPr lang="en-US" sz="1050" err="1">
                <a:latin typeface="Spectral"/>
              </a:rPr>
              <a:t>toán</a:t>
            </a:r>
            <a:r>
              <a:rPr lang="en-US" sz="1050">
                <a:latin typeface="Spectral"/>
              </a:rPr>
              <a:t> </a:t>
            </a:r>
            <a:r>
              <a:rPr lang="en-US" sz="1050" err="1">
                <a:latin typeface="Spectral"/>
              </a:rPr>
              <a:t>bằng</a:t>
            </a:r>
            <a:r>
              <a:rPr lang="en-US" sz="1050">
                <a:latin typeface="Spectral"/>
              </a:rPr>
              <a:t> </a:t>
            </a:r>
            <a:r>
              <a:rPr lang="en-US" sz="1050" err="1">
                <a:latin typeface="Spectral"/>
              </a:rPr>
              <a:t>thẻ</a:t>
            </a:r>
            <a:r>
              <a:rPr lang="en-US" sz="1050">
                <a:latin typeface="Spectral"/>
              </a:rPr>
              <a:t> </a:t>
            </a:r>
            <a:r>
              <a:rPr lang="en-US" sz="1050" err="1">
                <a:latin typeface="Spectral"/>
              </a:rPr>
              <a:t>tín</a:t>
            </a:r>
            <a:r>
              <a:rPr lang="en-US" sz="1050">
                <a:latin typeface="Spectral"/>
              </a:rPr>
              <a:t> </a:t>
            </a:r>
            <a:r>
              <a:rPr lang="en-US" sz="1050" err="1">
                <a:latin typeface="Spectral"/>
              </a:rPr>
              <a:t>dụng</a:t>
            </a:r>
            <a:r>
              <a:rPr lang="en-US" sz="1050">
                <a:latin typeface="Spectral"/>
              </a:rPr>
              <a:t> </a:t>
            </a:r>
            <a:r>
              <a:rPr lang="en-US" sz="1050" err="1">
                <a:latin typeface="Spectral"/>
              </a:rPr>
              <a:t>có</a:t>
            </a:r>
            <a:r>
              <a:rPr lang="en-US" sz="1050">
                <a:latin typeface="Spectral"/>
              </a:rPr>
              <a:t> </a:t>
            </a:r>
            <a:r>
              <a:rPr lang="en-US" sz="1050" err="1">
                <a:latin typeface="Spectral"/>
              </a:rPr>
              <a:t>sự</a:t>
            </a:r>
            <a:r>
              <a:rPr lang="en-US" sz="1050">
                <a:latin typeface="Spectral"/>
              </a:rPr>
              <a:t> </a:t>
            </a:r>
            <a:r>
              <a:rPr lang="en-US" sz="1050" err="1">
                <a:latin typeface="Spectral"/>
              </a:rPr>
              <a:t>khác</a:t>
            </a:r>
            <a:r>
              <a:rPr lang="en-US" sz="1050">
                <a:latin typeface="Spectral"/>
              </a:rPr>
              <a:t> </a:t>
            </a:r>
            <a:r>
              <a:rPr lang="en-US" sz="1050" err="1">
                <a:latin typeface="Spectral"/>
              </a:rPr>
              <a:t>biệt</a:t>
            </a:r>
            <a:r>
              <a:rPr lang="en-US" sz="1050">
                <a:latin typeface="Spectral"/>
              </a:rPr>
              <a:t> </a:t>
            </a:r>
            <a:r>
              <a:rPr lang="en-US" sz="1050" err="1">
                <a:latin typeface="Spectral"/>
              </a:rPr>
              <a:t>đáng</a:t>
            </a:r>
            <a:r>
              <a:rPr lang="en-US" sz="1050">
                <a:latin typeface="Spectral"/>
              </a:rPr>
              <a:t> </a:t>
            </a:r>
            <a:r>
              <a:rPr lang="en-US" sz="1050" err="1">
                <a:latin typeface="Spectral"/>
              </a:rPr>
              <a:t>kể</a:t>
            </a:r>
            <a:r>
              <a:rPr lang="en-US" sz="1050">
                <a:latin typeface="Spectral"/>
              </a:rPr>
              <a:t>.</a:t>
            </a:r>
          </a:p>
        </p:txBody>
      </p:sp>
      <p:sp>
        <p:nvSpPr>
          <p:cNvPr id="2" name="Google Shape;809;p52">
            <a:extLst>
              <a:ext uri="{FF2B5EF4-FFF2-40B4-BE49-F238E27FC236}">
                <a16:creationId xmlns:a16="http://schemas.microsoft.com/office/drawing/2014/main" id="{CCFD0503-7F6E-64FC-CD13-E38D7DE031D1}"/>
              </a:ext>
            </a:extLst>
          </p:cNvPr>
          <p:cNvSpPr/>
          <p:nvPr/>
        </p:nvSpPr>
        <p:spPr>
          <a:xfrm rot="16200000" flipH="1">
            <a:off x="8530811" y="3579813"/>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10;p52">
            <a:extLst>
              <a:ext uri="{FF2B5EF4-FFF2-40B4-BE49-F238E27FC236}">
                <a16:creationId xmlns:a16="http://schemas.microsoft.com/office/drawing/2014/main" id="{31F73DBF-C91E-AE81-9A9C-0A8A04D00826}"/>
              </a:ext>
            </a:extLst>
          </p:cNvPr>
          <p:cNvSpPr/>
          <p:nvPr/>
        </p:nvSpPr>
        <p:spPr>
          <a:xfrm rot="5400000" flipH="1">
            <a:off x="-640413" y="993375"/>
            <a:ext cx="1280825" cy="1063857"/>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67"/>
          <p:cNvSpPr/>
          <p:nvPr/>
        </p:nvSpPr>
        <p:spPr>
          <a:xfrm flipH="1">
            <a:off x="2831725" y="972725"/>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7"/>
          <p:cNvSpPr/>
          <p:nvPr/>
        </p:nvSpPr>
        <p:spPr>
          <a:xfrm rot="5400000" flipH="1">
            <a:off x="3957450" y="333388"/>
            <a:ext cx="1479600" cy="14796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7"/>
          <p:cNvSpPr/>
          <p:nvPr/>
        </p:nvSpPr>
        <p:spPr>
          <a:xfrm rot="10800000" flipH="1">
            <a:off x="873550" y="2416400"/>
            <a:ext cx="1519800" cy="15198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7"/>
          <p:cNvSpPr txBox="1">
            <a:spLocks noGrp="1"/>
          </p:cNvSpPr>
          <p:nvPr>
            <p:ph type="title"/>
          </p:nvPr>
        </p:nvSpPr>
        <p:spPr>
          <a:xfrm>
            <a:off x="4286437" y="3069575"/>
            <a:ext cx="4490606" cy="1545183"/>
          </a:xfrm>
          <a:prstGeom prst="rect">
            <a:avLst/>
          </a:prstGeom>
        </p:spPr>
        <p:txBody>
          <a:bodyPr spcFirstLastPara="1" wrap="square" lIns="0" tIns="91425" rIns="91425" bIns="91425" anchor="b" anchorCtr="0">
            <a:noAutofit/>
          </a:bodyPr>
          <a:lstStyle/>
          <a:p>
            <a:r>
              <a:rPr lang="en"/>
              <a:t>Mô </a:t>
            </a:r>
            <a:r>
              <a:rPr lang="en" err="1"/>
              <a:t>hình</a:t>
            </a:r>
            <a:r>
              <a:rPr lang="en"/>
              <a:t> </a:t>
            </a:r>
            <a:r>
              <a:rPr lang="en" err="1"/>
              <a:t>dự</a:t>
            </a:r>
            <a:r>
              <a:rPr lang="en"/>
              <a:t> </a:t>
            </a:r>
            <a:r>
              <a:rPr lang="en" err="1"/>
              <a:t>đoán</a:t>
            </a:r>
            <a:endParaRPr err="1"/>
          </a:p>
        </p:txBody>
      </p:sp>
      <p:sp>
        <p:nvSpPr>
          <p:cNvPr id="1150" name="Google Shape;1150;p67"/>
          <p:cNvSpPr txBox="1">
            <a:spLocks noGrp="1"/>
          </p:cNvSpPr>
          <p:nvPr>
            <p:ph type="title" idx="2"/>
          </p:nvPr>
        </p:nvSpPr>
        <p:spPr>
          <a:xfrm>
            <a:off x="5956075" y="2313688"/>
            <a:ext cx="1034100" cy="10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3.6</a:t>
            </a:r>
            <a:endParaRPr/>
          </a:p>
        </p:txBody>
      </p:sp>
      <p:sp>
        <p:nvSpPr>
          <p:cNvPr id="1152" name="Google Shape;1152;p67"/>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7"/>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1154" name="Google Shape;1154;p67"/>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1155" name="Google Shape;1155;p67"/>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1156" name="Google Shape;1156;p67"/>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HOME</a:t>
            </a:r>
            <a:endParaRPr sz="1000" b="1">
              <a:solidFill>
                <a:schemeClr val="dk1"/>
              </a:solidFill>
              <a:latin typeface="Spectral"/>
              <a:ea typeface="Spectral"/>
              <a:cs typeface="Spectral"/>
              <a:sym typeface="Spectral"/>
            </a:endParaRPr>
          </a:p>
        </p:txBody>
      </p:sp>
      <p:sp>
        <p:nvSpPr>
          <p:cNvPr id="1157" name="Google Shape;1157;p67"/>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5"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1158" name="Google Shape;1158;p67"/>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1159" name="Google Shape;1159;p67"/>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grpSp>
        <p:nvGrpSpPr>
          <p:cNvPr id="1160" name="Google Shape;1160;p67"/>
          <p:cNvGrpSpPr/>
          <p:nvPr/>
        </p:nvGrpSpPr>
        <p:grpSpPr>
          <a:xfrm>
            <a:off x="8535475" y="196100"/>
            <a:ext cx="284400" cy="137300"/>
            <a:chOff x="8535475" y="232250"/>
            <a:chExt cx="284400" cy="137300"/>
          </a:xfrm>
        </p:grpSpPr>
        <p:sp>
          <p:nvSpPr>
            <p:cNvPr id="1161" name="Google Shape;1161;p67"/>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7"/>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7"/>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89175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E14D-C853-FD7E-DC27-6BA2A20F76BB}"/>
              </a:ext>
            </a:extLst>
          </p:cNvPr>
          <p:cNvSpPr>
            <a:spLocks noGrp="1"/>
          </p:cNvSpPr>
          <p:nvPr>
            <p:ph type="title"/>
          </p:nvPr>
        </p:nvSpPr>
        <p:spPr/>
        <p:txBody>
          <a:bodyPr/>
          <a:lstStyle/>
          <a:p>
            <a:r>
              <a:rPr lang="en-US" sz="2400"/>
              <a:t>3.6.1. </a:t>
            </a:r>
            <a:r>
              <a:rPr lang="en-US" sz="2400" err="1"/>
              <a:t>Dự</a:t>
            </a:r>
            <a:r>
              <a:rPr lang="en-US" sz="2400"/>
              <a:t> </a:t>
            </a:r>
            <a:r>
              <a:rPr lang="en-US" sz="2400" err="1"/>
              <a:t>đoán</a:t>
            </a:r>
            <a:r>
              <a:rPr lang="en-US" sz="2400"/>
              <a:t> </a:t>
            </a:r>
            <a:r>
              <a:rPr lang="en-US" sz="2400" err="1"/>
              <a:t>tổng</a:t>
            </a:r>
            <a:r>
              <a:rPr lang="en-US" sz="2400"/>
              <a:t> </a:t>
            </a:r>
            <a:r>
              <a:rPr lang="en-US" sz="2400" err="1"/>
              <a:t>doanh</a:t>
            </a:r>
            <a:r>
              <a:rPr lang="en-US" sz="2400"/>
              <a:t> </a:t>
            </a:r>
            <a:r>
              <a:rPr lang="en-US" sz="2400" err="1"/>
              <a:t>thu</a:t>
            </a:r>
            <a:r>
              <a:rPr lang="en-US" sz="2400"/>
              <a:t> </a:t>
            </a:r>
            <a:r>
              <a:rPr lang="en-US" sz="2400" err="1"/>
              <a:t>dựa</a:t>
            </a:r>
            <a:r>
              <a:rPr lang="en-US" sz="2400"/>
              <a:t> </a:t>
            </a:r>
            <a:r>
              <a:rPr lang="en-US" sz="2400" err="1"/>
              <a:t>trên</a:t>
            </a:r>
            <a:r>
              <a:rPr lang="en-US" sz="2400"/>
              <a:t> </a:t>
            </a:r>
            <a:r>
              <a:rPr lang="en-US" sz="2400" err="1"/>
              <a:t>mô</a:t>
            </a:r>
            <a:r>
              <a:rPr lang="en-US" sz="2400"/>
              <a:t> </a:t>
            </a:r>
            <a:r>
              <a:rPr lang="en-US" sz="2400" err="1"/>
              <a:t>hình</a:t>
            </a:r>
            <a:r>
              <a:rPr lang="en-US" sz="2400"/>
              <a:t> </a:t>
            </a:r>
            <a:r>
              <a:rPr lang="en-US" sz="2400" err="1"/>
              <a:t>hồi</a:t>
            </a:r>
            <a:r>
              <a:rPr lang="en-US" sz="2400"/>
              <a:t> </a:t>
            </a:r>
            <a:r>
              <a:rPr lang="en-US" sz="2400" err="1"/>
              <a:t>quy</a:t>
            </a:r>
            <a:r>
              <a:rPr lang="en-US" sz="2400"/>
              <a:t> </a:t>
            </a:r>
            <a:r>
              <a:rPr lang="en-US" sz="2400" err="1"/>
              <a:t>tuyến</a:t>
            </a:r>
            <a:r>
              <a:rPr lang="en-US" sz="2400"/>
              <a:t> </a:t>
            </a:r>
            <a:r>
              <a:rPr lang="en-US" sz="2400" err="1"/>
              <a:t>tính</a:t>
            </a:r>
            <a:endParaRPr lang="en-US" sz="2400"/>
          </a:p>
        </p:txBody>
      </p:sp>
      <p:sp>
        <p:nvSpPr>
          <p:cNvPr id="8" name="TextBox 7">
            <a:extLst>
              <a:ext uri="{FF2B5EF4-FFF2-40B4-BE49-F238E27FC236}">
                <a16:creationId xmlns:a16="http://schemas.microsoft.com/office/drawing/2014/main" id="{1049339E-CCB3-E8F8-D5C9-5D59E5086C6D}"/>
              </a:ext>
            </a:extLst>
          </p:cNvPr>
          <p:cNvSpPr txBox="1"/>
          <p:nvPr/>
        </p:nvSpPr>
        <p:spPr>
          <a:xfrm>
            <a:off x="721418" y="1441829"/>
            <a:ext cx="89331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latin typeface="Spectral"/>
              </a:rPr>
              <a:t>Bước</a:t>
            </a:r>
            <a:r>
              <a:rPr lang="en-US" sz="1200" b="1" dirty="0">
                <a:latin typeface="Spectral"/>
              </a:rPr>
              <a:t> 1: </a:t>
            </a:r>
            <a:r>
              <a:rPr lang="en-US" sz="1200" b="1" dirty="0" err="1">
                <a:latin typeface="Spectral"/>
              </a:rPr>
              <a:t>Kết</a:t>
            </a:r>
            <a:r>
              <a:rPr lang="en-US" sz="1200" b="1" dirty="0">
                <a:latin typeface="Spectral"/>
              </a:rPr>
              <a:t> </a:t>
            </a:r>
            <a:r>
              <a:rPr lang="en-US" sz="1200" b="1" dirty="0" err="1">
                <a:latin typeface="Spectral"/>
              </a:rPr>
              <a:t>hợp</a:t>
            </a:r>
            <a:r>
              <a:rPr lang="en-US" sz="1200" b="1" dirty="0">
                <a:latin typeface="Spectral"/>
              </a:rPr>
              <a:t> </a:t>
            </a:r>
            <a:r>
              <a:rPr lang="en-US" sz="1200" b="1" dirty="0" err="1">
                <a:latin typeface="Spectral"/>
              </a:rPr>
              <a:t>bảng</a:t>
            </a:r>
            <a:r>
              <a:rPr lang="en-US" sz="1200" b="1" dirty="0">
                <a:latin typeface="Spectral"/>
              </a:rPr>
              <a:t> products </a:t>
            </a:r>
            <a:r>
              <a:rPr lang="en-US" sz="1200" b="1" dirty="0" err="1">
                <a:latin typeface="Spectral"/>
              </a:rPr>
              <a:t>và</a:t>
            </a:r>
            <a:r>
              <a:rPr lang="en-US" sz="1200" b="1" dirty="0">
                <a:latin typeface="Spectral"/>
              </a:rPr>
              <a:t> translations </a:t>
            </a:r>
            <a:r>
              <a:rPr lang="en-US" sz="1200" b="1" dirty="0" err="1">
                <a:latin typeface="Spectral"/>
              </a:rPr>
              <a:t>để</a:t>
            </a:r>
            <a:r>
              <a:rPr lang="en-US" sz="1200" b="1" dirty="0">
                <a:latin typeface="Spectral"/>
              </a:rPr>
              <a:t> </a:t>
            </a:r>
            <a:r>
              <a:rPr lang="en-US" sz="1200" b="1" dirty="0" err="1">
                <a:latin typeface="Spectral"/>
              </a:rPr>
              <a:t>có</a:t>
            </a:r>
            <a:r>
              <a:rPr lang="en-US" sz="1200" b="1" dirty="0">
                <a:latin typeface="Spectral"/>
              </a:rPr>
              <a:t> </a:t>
            </a:r>
            <a:r>
              <a:rPr lang="en-US" sz="1200" b="1" dirty="0" err="1">
                <a:latin typeface="Spectral"/>
              </a:rPr>
              <a:t>tên</a:t>
            </a:r>
            <a:r>
              <a:rPr lang="en-US" sz="1200" b="1" dirty="0">
                <a:latin typeface="Spectral"/>
              </a:rPr>
              <a:t> </a:t>
            </a:r>
            <a:r>
              <a:rPr lang="en-US" sz="1200" b="1" dirty="0" err="1">
                <a:latin typeface="Spectral"/>
              </a:rPr>
              <a:t>sản</a:t>
            </a:r>
            <a:r>
              <a:rPr lang="en-US" sz="1200" b="1" dirty="0">
                <a:latin typeface="Spectral"/>
              </a:rPr>
              <a:t> </a:t>
            </a:r>
            <a:r>
              <a:rPr lang="en-US" sz="1200" b="1" dirty="0" err="1">
                <a:latin typeface="Spectral"/>
              </a:rPr>
              <a:t>phẩm</a:t>
            </a:r>
            <a:r>
              <a:rPr lang="en-US" sz="1200" b="1" dirty="0">
                <a:latin typeface="Spectral"/>
              </a:rPr>
              <a:t> </a:t>
            </a:r>
            <a:r>
              <a:rPr lang="en-US" sz="1200" b="1" dirty="0" err="1">
                <a:latin typeface="Spectral"/>
              </a:rPr>
              <a:t>đầy</a:t>
            </a:r>
            <a:r>
              <a:rPr lang="en-US" sz="1200" b="1" dirty="0">
                <a:latin typeface="Spectral"/>
              </a:rPr>
              <a:t> </a:t>
            </a:r>
            <a:r>
              <a:rPr lang="en-US" sz="1200" b="1" dirty="0" err="1">
                <a:latin typeface="Spectral"/>
              </a:rPr>
              <a:t>đủ</a:t>
            </a:r>
            <a:r>
              <a:rPr lang="en-US" sz="1200" b="1" dirty="0">
                <a:latin typeface="Spectral"/>
              </a:rPr>
              <a:t> </a:t>
            </a:r>
            <a:r>
              <a:rPr lang="en-US" sz="1200" b="1" dirty="0" err="1">
                <a:latin typeface="Spectral"/>
              </a:rPr>
              <a:t>và</a:t>
            </a:r>
            <a:r>
              <a:rPr lang="en-US" sz="1200" b="1" dirty="0">
                <a:latin typeface="Spectral"/>
              </a:rPr>
              <a:t> </a:t>
            </a:r>
            <a:r>
              <a:rPr lang="en-US" sz="1200" b="1" dirty="0" err="1">
                <a:latin typeface="Spectral"/>
              </a:rPr>
              <a:t>thông</a:t>
            </a:r>
            <a:r>
              <a:rPr lang="en-US" sz="1200" b="1" dirty="0">
                <a:latin typeface="Spectral"/>
              </a:rPr>
              <a:t> tin </a:t>
            </a:r>
            <a:r>
              <a:rPr lang="en-US" sz="1200" b="1" dirty="0" err="1">
                <a:latin typeface="Spectral"/>
              </a:rPr>
              <a:t>đầy</a:t>
            </a:r>
            <a:r>
              <a:rPr lang="en-US" sz="1200" b="1" dirty="0">
                <a:latin typeface="Spectral"/>
              </a:rPr>
              <a:t> </a:t>
            </a:r>
            <a:r>
              <a:rPr lang="en-US" sz="1200" b="1" dirty="0" err="1">
                <a:latin typeface="Spectral"/>
              </a:rPr>
              <a:t>đủ</a:t>
            </a:r>
            <a:r>
              <a:rPr lang="en-US" sz="1200" b="1" dirty="0">
                <a:latin typeface="Spectral"/>
              </a:rPr>
              <a:t> </a:t>
            </a:r>
            <a:r>
              <a:rPr lang="en-US" sz="1200" b="1" dirty="0" err="1">
                <a:latin typeface="Spectral"/>
              </a:rPr>
              <a:t>về</a:t>
            </a:r>
            <a:r>
              <a:rPr lang="en-US" sz="1200" b="1" dirty="0">
                <a:latin typeface="Spectral"/>
              </a:rPr>
              <a:t> </a:t>
            </a:r>
            <a:r>
              <a:rPr lang="en-US" sz="1200" b="1" dirty="0" err="1">
                <a:latin typeface="Spectral"/>
              </a:rPr>
              <a:t>đơn</a:t>
            </a:r>
            <a:r>
              <a:rPr lang="en-US" sz="1200" b="1" dirty="0">
                <a:latin typeface="Spectral"/>
              </a:rPr>
              <a:t> </a:t>
            </a:r>
            <a:r>
              <a:rPr lang="en-US" sz="1200" b="1" dirty="0" err="1">
                <a:latin typeface="Spectral"/>
              </a:rPr>
              <a:t>hàng</a:t>
            </a:r>
            <a:endParaRPr lang="en-US" sz="1200" b="1" dirty="0">
              <a:latin typeface="Spectral"/>
            </a:endParaRPr>
          </a:p>
        </p:txBody>
      </p:sp>
      <p:pic>
        <p:nvPicPr>
          <p:cNvPr id="9" name="Picture 9" descr="Text&#10;&#10;Description automatically generated">
            <a:extLst>
              <a:ext uri="{FF2B5EF4-FFF2-40B4-BE49-F238E27FC236}">
                <a16:creationId xmlns:a16="http://schemas.microsoft.com/office/drawing/2014/main" id="{80DDA42C-CBB7-5DE8-52EB-8F8CAC8377C1}"/>
              </a:ext>
            </a:extLst>
          </p:cNvPr>
          <p:cNvPicPr>
            <a:picLocks noChangeAspect="1"/>
          </p:cNvPicPr>
          <p:nvPr/>
        </p:nvPicPr>
        <p:blipFill>
          <a:blip r:embed="rId2"/>
          <a:stretch>
            <a:fillRect/>
          </a:stretch>
        </p:blipFill>
        <p:spPr>
          <a:xfrm>
            <a:off x="809759" y="1869047"/>
            <a:ext cx="3741312" cy="954643"/>
          </a:xfrm>
          <a:prstGeom prst="rect">
            <a:avLst/>
          </a:prstGeom>
        </p:spPr>
      </p:pic>
      <p:sp>
        <p:nvSpPr>
          <p:cNvPr id="11" name="TextBox 10">
            <a:extLst>
              <a:ext uri="{FF2B5EF4-FFF2-40B4-BE49-F238E27FC236}">
                <a16:creationId xmlns:a16="http://schemas.microsoft.com/office/drawing/2014/main" id="{76EF82FB-A58B-12A3-158A-716437DB3D71}"/>
              </a:ext>
            </a:extLst>
          </p:cNvPr>
          <p:cNvSpPr txBox="1"/>
          <p:nvPr/>
        </p:nvSpPr>
        <p:spPr>
          <a:xfrm>
            <a:off x="721418" y="2979244"/>
            <a:ext cx="89331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Spectral"/>
              </a:rPr>
              <a:t>Bước</a:t>
            </a:r>
            <a:r>
              <a:rPr lang="en-US" sz="1200" b="1">
                <a:latin typeface="Spectral"/>
              </a:rPr>
              <a:t> 2: </a:t>
            </a:r>
            <a:r>
              <a:rPr lang="en-US" sz="1200" b="1" err="1">
                <a:latin typeface="Spectral"/>
              </a:rPr>
              <a:t>Chọn</a:t>
            </a:r>
            <a:r>
              <a:rPr lang="en-US" sz="1200" b="1">
                <a:latin typeface="Spectral"/>
              </a:rPr>
              <a:t> </a:t>
            </a:r>
            <a:r>
              <a:rPr lang="en-US" sz="1200" b="1" err="1">
                <a:latin typeface="Spectral"/>
              </a:rPr>
              <a:t>biến</a:t>
            </a:r>
            <a:r>
              <a:rPr lang="en-US" sz="1200" b="1">
                <a:latin typeface="Spectral"/>
              </a:rPr>
              <a:t> </a:t>
            </a:r>
            <a:r>
              <a:rPr lang="en-US" sz="1200" b="1" err="1">
                <a:latin typeface="Spectral"/>
              </a:rPr>
              <a:t>đầu</a:t>
            </a:r>
            <a:r>
              <a:rPr lang="en-US" sz="1200" b="1">
                <a:latin typeface="Spectral"/>
              </a:rPr>
              <a:t> </a:t>
            </a:r>
            <a:r>
              <a:rPr lang="en-US" sz="1200" b="1" err="1">
                <a:latin typeface="Spectral"/>
              </a:rPr>
              <a:t>vào</a:t>
            </a:r>
            <a:r>
              <a:rPr lang="en-US" sz="1200" b="1">
                <a:latin typeface="Spectral"/>
              </a:rPr>
              <a:t> </a:t>
            </a:r>
            <a:r>
              <a:rPr lang="en-US" sz="1200" b="1" err="1">
                <a:latin typeface="Spectral"/>
              </a:rPr>
              <a:t>và</a:t>
            </a:r>
            <a:r>
              <a:rPr lang="en-US" sz="1200" b="1">
                <a:latin typeface="Spectral"/>
              </a:rPr>
              <a:t> </a:t>
            </a:r>
            <a:r>
              <a:rPr lang="en-US" sz="1200" b="1" err="1">
                <a:latin typeface="Spectral"/>
              </a:rPr>
              <a:t>chuyển</a:t>
            </a:r>
            <a:r>
              <a:rPr lang="en-US" sz="1200" b="1">
                <a:latin typeface="Spectral"/>
              </a:rPr>
              <a:t> </a:t>
            </a:r>
            <a:r>
              <a:rPr lang="en-US" sz="1200" b="1" err="1">
                <a:latin typeface="Spectral"/>
              </a:rPr>
              <a:t>đổi</a:t>
            </a:r>
            <a:r>
              <a:rPr lang="en-US" sz="1200" b="1">
                <a:latin typeface="Spectral"/>
              </a:rPr>
              <a:t> </a:t>
            </a:r>
            <a:r>
              <a:rPr lang="en-US" sz="1200" b="1" err="1">
                <a:latin typeface="Spectral"/>
              </a:rPr>
              <a:t>thành</a:t>
            </a:r>
            <a:r>
              <a:rPr lang="en-US" sz="1200" b="1">
                <a:latin typeface="Spectral"/>
              </a:rPr>
              <a:t> </a:t>
            </a:r>
            <a:r>
              <a:rPr lang="en-US" sz="1200" b="1" err="1">
                <a:latin typeface="Spectral"/>
              </a:rPr>
              <a:t>dạng</a:t>
            </a:r>
            <a:r>
              <a:rPr lang="en-US" sz="1200" b="1">
                <a:latin typeface="Spectral"/>
              </a:rPr>
              <a:t> </a:t>
            </a:r>
            <a:r>
              <a:rPr lang="en-US" sz="1200" b="1" err="1">
                <a:latin typeface="Spectral"/>
              </a:rPr>
              <a:t>số</a:t>
            </a:r>
            <a:r>
              <a:rPr lang="en-US" sz="1200" b="1">
                <a:latin typeface="Spectral"/>
              </a:rPr>
              <a:t> </a:t>
            </a:r>
            <a:r>
              <a:rPr lang="en-US" sz="1200" b="1" err="1">
                <a:latin typeface="Spectral"/>
              </a:rPr>
              <a:t>cho</a:t>
            </a:r>
            <a:r>
              <a:rPr lang="en-US" sz="1200" b="1">
                <a:latin typeface="Spectral"/>
              </a:rPr>
              <a:t> </a:t>
            </a:r>
            <a:r>
              <a:rPr lang="en-US" sz="1200" b="1" err="1">
                <a:latin typeface="Spectral"/>
              </a:rPr>
              <a:t>các</a:t>
            </a:r>
            <a:r>
              <a:rPr lang="en-US" sz="1200" b="1">
                <a:latin typeface="Spectral"/>
              </a:rPr>
              <a:t> </a:t>
            </a:r>
            <a:r>
              <a:rPr lang="en-US" sz="1200" b="1" err="1">
                <a:latin typeface="Spectral"/>
              </a:rPr>
              <a:t>biến</a:t>
            </a:r>
            <a:r>
              <a:rPr lang="en-US" sz="1200" b="1">
                <a:latin typeface="Spectral"/>
              </a:rPr>
              <a:t> </a:t>
            </a:r>
            <a:r>
              <a:rPr lang="en-US" sz="1200" b="1" err="1">
                <a:latin typeface="Spectral"/>
              </a:rPr>
              <a:t>định</a:t>
            </a:r>
            <a:r>
              <a:rPr lang="en-US" sz="1200" b="1">
                <a:latin typeface="Spectral"/>
              </a:rPr>
              <a:t> </a:t>
            </a:r>
            <a:r>
              <a:rPr lang="en-US" sz="1200" b="1" err="1">
                <a:latin typeface="Spectral"/>
              </a:rPr>
              <a:t>tính</a:t>
            </a:r>
            <a:r>
              <a:rPr lang="en-US" sz="1200" b="1">
                <a:latin typeface="Spectral"/>
              </a:rPr>
              <a:t>.</a:t>
            </a:r>
          </a:p>
        </p:txBody>
      </p:sp>
      <p:pic>
        <p:nvPicPr>
          <p:cNvPr id="12" name="Picture 12" descr="Text&#10;&#10;Description automatically generated">
            <a:extLst>
              <a:ext uri="{FF2B5EF4-FFF2-40B4-BE49-F238E27FC236}">
                <a16:creationId xmlns:a16="http://schemas.microsoft.com/office/drawing/2014/main" id="{DA0C97D5-0588-170F-823D-A8A10375D30E}"/>
              </a:ext>
            </a:extLst>
          </p:cNvPr>
          <p:cNvPicPr>
            <a:picLocks noChangeAspect="1"/>
          </p:cNvPicPr>
          <p:nvPr/>
        </p:nvPicPr>
        <p:blipFill>
          <a:blip r:embed="rId3"/>
          <a:stretch>
            <a:fillRect/>
          </a:stretch>
        </p:blipFill>
        <p:spPr>
          <a:xfrm>
            <a:off x="809759" y="3356077"/>
            <a:ext cx="3467635" cy="1482028"/>
          </a:xfrm>
          <a:prstGeom prst="rect">
            <a:avLst/>
          </a:prstGeom>
        </p:spPr>
      </p:pic>
      <p:sp>
        <p:nvSpPr>
          <p:cNvPr id="3" name="Google Shape;809;p52">
            <a:extLst>
              <a:ext uri="{FF2B5EF4-FFF2-40B4-BE49-F238E27FC236}">
                <a16:creationId xmlns:a16="http://schemas.microsoft.com/office/drawing/2014/main" id="{D6563884-5407-754E-9DA5-4D9F4F3F1C8A}"/>
              </a:ext>
            </a:extLst>
          </p:cNvPr>
          <p:cNvSpPr/>
          <p:nvPr/>
        </p:nvSpPr>
        <p:spPr>
          <a:xfrm rot="5400000" flipH="1">
            <a:off x="8587643" y="457367"/>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0;p52">
            <a:extLst>
              <a:ext uri="{FF2B5EF4-FFF2-40B4-BE49-F238E27FC236}">
                <a16:creationId xmlns:a16="http://schemas.microsoft.com/office/drawing/2014/main" id="{D0C8DC9C-DBB8-BB25-793A-800606EC3DA3}"/>
              </a:ext>
            </a:extLst>
          </p:cNvPr>
          <p:cNvSpPr/>
          <p:nvPr/>
        </p:nvSpPr>
        <p:spPr>
          <a:xfrm rot="16200000" flipH="1">
            <a:off x="-847189" y="3417023"/>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46;p67">
            <a:extLst>
              <a:ext uri="{FF2B5EF4-FFF2-40B4-BE49-F238E27FC236}">
                <a16:creationId xmlns:a16="http://schemas.microsoft.com/office/drawing/2014/main" id="{54C711AF-DE6A-6A89-0E7B-A23F5452A017}"/>
              </a:ext>
            </a:extLst>
          </p:cNvPr>
          <p:cNvSpPr/>
          <p:nvPr/>
        </p:nvSpPr>
        <p:spPr>
          <a:xfrm flipH="1">
            <a:off x="-9600224" y="4084931"/>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1401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E14D-C853-FD7E-DC27-6BA2A20F76BB}"/>
              </a:ext>
            </a:extLst>
          </p:cNvPr>
          <p:cNvSpPr>
            <a:spLocks noGrp="1"/>
          </p:cNvSpPr>
          <p:nvPr>
            <p:ph type="title"/>
          </p:nvPr>
        </p:nvSpPr>
        <p:spPr/>
        <p:txBody>
          <a:bodyPr/>
          <a:lstStyle/>
          <a:p>
            <a:r>
              <a:rPr lang="en-US" sz="2400"/>
              <a:t>3.6.1. </a:t>
            </a:r>
            <a:r>
              <a:rPr lang="en-US" sz="2400" err="1"/>
              <a:t>Dự</a:t>
            </a:r>
            <a:r>
              <a:rPr lang="en-US" sz="2400"/>
              <a:t> </a:t>
            </a:r>
            <a:r>
              <a:rPr lang="en-US" sz="2400" err="1"/>
              <a:t>đoán</a:t>
            </a:r>
            <a:r>
              <a:rPr lang="en-US" sz="2400"/>
              <a:t> </a:t>
            </a:r>
            <a:r>
              <a:rPr lang="en-US" sz="2400" err="1"/>
              <a:t>tổng</a:t>
            </a:r>
            <a:r>
              <a:rPr lang="en-US" sz="2400"/>
              <a:t> </a:t>
            </a:r>
            <a:r>
              <a:rPr lang="en-US" sz="2400" err="1"/>
              <a:t>doanh</a:t>
            </a:r>
            <a:r>
              <a:rPr lang="en-US" sz="2400"/>
              <a:t> </a:t>
            </a:r>
            <a:r>
              <a:rPr lang="en-US" sz="2400" err="1"/>
              <a:t>thu</a:t>
            </a:r>
            <a:r>
              <a:rPr lang="en-US" sz="2400"/>
              <a:t> </a:t>
            </a:r>
            <a:r>
              <a:rPr lang="en-US" sz="2400" err="1"/>
              <a:t>dựa</a:t>
            </a:r>
            <a:r>
              <a:rPr lang="en-US" sz="2400"/>
              <a:t> </a:t>
            </a:r>
            <a:r>
              <a:rPr lang="en-US" sz="2400" err="1"/>
              <a:t>trên</a:t>
            </a:r>
            <a:r>
              <a:rPr lang="en-US" sz="2400"/>
              <a:t> </a:t>
            </a:r>
            <a:r>
              <a:rPr lang="en-US" sz="2400" err="1"/>
              <a:t>mô</a:t>
            </a:r>
            <a:r>
              <a:rPr lang="en-US" sz="2400"/>
              <a:t> </a:t>
            </a:r>
            <a:r>
              <a:rPr lang="en-US" sz="2400" err="1"/>
              <a:t>hình</a:t>
            </a:r>
            <a:r>
              <a:rPr lang="en-US" sz="2400"/>
              <a:t> </a:t>
            </a:r>
            <a:r>
              <a:rPr lang="en-US" sz="2400" err="1"/>
              <a:t>hồi</a:t>
            </a:r>
            <a:r>
              <a:rPr lang="en-US" sz="2400"/>
              <a:t> </a:t>
            </a:r>
            <a:r>
              <a:rPr lang="en-US" sz="2400" err="1"/>
              <a:t>quy</a:t>
            </a:r>
            <a:r>
              <a:rPr lang="en-US" sz="2400"/>
              <a:t> </a:t>
            </a:r>
            <a:r>
              <a:rPr lang="en-US" sz="2400" err="1"/>
              <a:t>tuyến</a:t>
            </a:r>
            <a:r>
              <a:rPr lang="en-US" sz="2400"/>
              <a:t> </a:t>
            </a:r>
            <a:r>
              <a:rPr lang="en-US" sz="2400" err="1"/>
              <a:t>tính</a:t>
            </a:r>
            <a:endParaRPr lang="en-US" sz="2400"/>
          </a:p>
        </p:txBody>
      </p:sp>
      <p:sp>
        <p:nvSpPr>
          <p:cNvPr id="8" name="TextBox 7">
            <a:extLst>
              <a:ext uri="{FF2B5EF4-FFF2-40B4-BE49-F238E27FC236}">
                <a16:creationId xmlns:a16="http://schemas.microsoft.com/office/drawing/2014/main" id="{1049339E-CCB3-E8F8-D5C9-5D59E5086C6D}"/>
              </a:ext>
            </a:extLst>
          </p:cNvPr>
          <p:cNvSpPr txBox="1"/>
          <p:nvPr/>
        </p:nvSpPr>
        <p:spPr>
          <a:xfrm>
            <a:off x="721418" y="1441829"/>
            <a:ext cx="89331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Spectral"/>
              </a:rPr>
              <a:t>Bước</a:t>
            </a:r>
            <a:r>
              <a:rPr lang="en-US" sz="1200" b="1">
                <a:latin typeface="Spectral"/>
              </a:rPr>
              <a:t> 3: </a:t>
            </a:r>
            <a:r>
              <a:rPr lang="en-US" sz="1200" b="1" err="1">
                <a:latin typeface="Spectral"/>
              </a:rPr>
              <a:t>Kiểm</a:t>
            </a:r>
            <a:r>
              <a:rPr lang="en-US" sz="1200" b="1">
                <a:latin typeface="Spectral"/>
              </a:rPr>
              <a:t> </a:t>
            </a:r>
            <a:r>
              <a:rPr lang="en-US" sz="1200" b="1" err="1">
                <a:latin typeface="Spectral"/>
              </a:rPr>
              <a:t>tra</a:t>
            </a:r>
            <a:r>
              <a:rPr lang="en-US" sz="1200" b="1">
                <a:latin typeface="Spectral"/>
              </a:rPr>
              <a:t> </a:t>
            </a:r>
            <a:r>
              <a:rPr lang="en-US" sz="1200" b="1" err="1">
                <a:latin typeface="Spectral"/>
              </a:rPr>
              <a:t>hệ</a:t>
            </a:r>
            <a:r>
              <a:rPr lang="en-US" sz="1200" b="1">
                <a:latin typeface="Spectral"/>
              </a:rPr>
              <a:t> </a:t>
            </a:r>
            <a:r>
              <a:rPr lang="en-US" sz="1200" b="1" err="1">
                <a:latin typeface="Spectral"/>
              </a:rPr>
              <a:t>số</a:t>
            </a:r>
            <a:r>
              <a:rPr lang="en-US" sz="1200" b="1">
                <a:latin typeface="Spectral"/>
              </a:rPr>
              <a:t> tương quan </a:t>
            </a:r>
            <a:r>
              <a:rPr lang="en-US" sz="1200" b="1" err="1">
                <a:latin typeface="Spectral"/>
              </a:rPr>
              <a:t>giữa</a:t>
            </a:r>
            <a:r>
              <a:rPr lang="en-US" sz="1200" b="1">
                <a:latin typeface="Spectral"/>
              </a:rPr>
              <a:t> </a:t>
            </a:r>
            <a:r>
              <a:rPr lang="en-US" sz="1200" b="1" err="1">
                <a:latin typeface="Spectral"/>
              </a:rPr>
              <a:t>các</a:t>
            </a:r>
            <a:r>
              <a:rPr lang="en-US" sz="1200" b="1">
                <a:latin typeface="Spectral"/>
              </a:rPr>
              <a:t> </a:t>
            </a:r>
            <a:r>
              <a:rPr lang="en-US" sz="1200" b="1" err="1">
                <a:latin typeface="Spectral"/>
              </a:rPr>
              <a:t>biến</a:t>
            </a:r>
          </a:p>
        </p:txBody>
      </p:sp>
      <p:sp>
        <p:nvSpPr>
          <p:cNvPr id="11" name="TextBox 10">
            <a:extLst>
              <a:ext uri="{FF2B5EF4-FFF2-40B4-BE49-F238E27FC236}">
                <a16:creationId xmlns:a16="http://schemas.microsoft.com/office/drawing/2014/main" id="{76EF82FB-A58B-12A3-158A-716437DB3D71}"/>
              </a:ext>
            </a:extLst>
          </p:cNvPr>
          <p:cNvSpPr txBox="1"/>
          <p:nvPr/>
        </p:nvSpPr>
        <p:spPr>
          <a:xfrm>
            <a:off x="721418" y="2979244"/>
            <a:ext cx="89331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Spectral"/>
              </a:rPr>
              <a:t>Bước</a:t>
            </a:r>
            <a:r>
              <a:rPr lang="en-US" sz="1200" b="1">
                <a:latin typeface="Spectral"/>
              </a:rPr>
              <a:t> 4: Chia </a:t>
            </a:r>
            <a:r>
              <a:rPr lang="en-US" sz="1200" b="1" err="1">
                <a:latin typeface="Spectral"/>
              </a:rPr>
              <a:t>tập</a:t>
            </a:r>
            <a:r>
              <a:rPr lang="en-US" sz="1200" b="1">
                <a:latin typeface="Spectral"/>
              </a:rPr>
              <a:t> </a:t>
            </a:r>
            <a:r>
              <a:rPr lang="en-US" sz="1200" b="1" err="1">
                <a:latin typeface="Spectral"/>
              </a:rPr>
              <a:t>dữ</a:t>
            </a:r>
            <a:r>
              <a:rPr lang="en-US" sz="1200" b="1">
                <a:latin typeface="Spectral"/>
              </a:rPr>
              <a:t> </a:t>
            </a:r>
            <a:r>
              <a:rPr lang="en-US" sz="1200" b="1" err="1">
                <a:latin typeface="Spectral"/>
              </a:rPr>
              <a:t>liệu</a:t>
            </a:r>
            <a:r>
              <a:rPr lang="en-US" sz="1200" b="1">
                <a:latin typeface="Spectral"/>
              </a:rPr>
              <a:t> </a:t>
            </a:r>
            <a:r>
              <a:rPr lang="en-US" sz="1200" b="1" err="1">
                <a:latin typeface="Spectral"/>
              </a:rPr>
              <a:t>thành</a:t>
            </a:r>
            <a:r>
              <a:rPr lang="en-US" sz="1200" b="1">
                <a:latin typeface="Spectral"/>
              </a:rPr>
              <a:t> trainset </a:t>
            </a:r>
            <a:r>
              <a:rPr lang="en-US" sz="1200" b="1" err="1">
                <a:latin typeface="Spectral"/>
              </a:rPr>
              <a:t>và</a:t>
            </a:r>
            <a:r>
              <a:rPr lang="en-US" sz="1200" b="1">
                <a:latin typeface="Spectral"/>
              </a:rPr>
              <a:t> </a:t>
            </a:r>
            <a:r>
              <a:rPr lang="en-US" sz="1200" b="1" err="1">
                <a:latin typeface="Spectral"/>
              </a:rPr>
              <a:t>testset</a:t>
            </a:r>
            <a:r>
              <a:rPr lang="en-US" sz="1200" b="1">
                <a:latin typeface="Spectral"/>
              </a:rPr>
              <a:t>. </a:t>
            </a:r>
            <a:r>
              <a:rPr lang="en-US" sz="1200" b="1" err="1">
                <a:latin typeface="Spectral"/>
              </a:rPr>
              <a:t>Tiếp</a:t>
            </a:r>
            <a:r>
              <a:rPr lang="en-US" sz="1200" b="1">
                <a:latin typeface="Spectral"/>
              </a:rPr>
              <a:t> </a:t>
            </a:r>
            <a:r>
              <a:rPr lang="en-US" sz="1200" b="1" err="1">
                <a:latin typeface="Spectral"/>
              </a:rPr>
              <a:t>đó</a:t>
            </a:r>
            <a:r>
              <a:rPr lang="en-US" sz="1200" b="1">
                <a:latin typeface="Spectral"/>
              </a:rPr>
              <a:t> </a:t>
            </a:r>
            <a:r>
              <a:rPr lang="en-US" sz="1200" b="1" err="1">
                <a:latin typeface="Spectral"/>
              </a:rPr>
              <a:t>là</a:t>
            </a:r>
            <a:r>
              <a:rPr lang="en-US" sz="1200" b="1">
                <a:latin typeface="Spectral"/>
              </a:rPr>
              <a:t> </a:t>
            </a:r>
            <a:r>
              <a:rPr lang="en-US" sz="1200" b="1" err="1">
                <a:latin typeface="Spectral"/>
              </a:rPr>
              <a:t>xây</a:t>
            </a:r>
            <a:r>
              <a:rPr lang="en-US" sz="1200" b="1">
                <a:latin typeface="Spectral"/>
              </a:rPr>
              <a:t> </a:t>
            </a:r>
            <a:r>
              <a:rPr lang="en-US" sz="1200" b="1" err="1">
                <a:latin typeface="Spectral"/>
              </a:rPr>
              <a:t>dựng</a:t>
            </a:r>
            <a:r>
              <a:rPr lang="en-US" sz="1200" b="1">
                <a:latin typeface="Spectral"/>
              </a:rPr>
              <a:t> </a:t>
            </a:r>
            <a:r>
              <a:rPr lang="en-US" sz="1200" b="1" err="1">
                <a:latin typeface="Spectral"/>
              </a:rPr>
              <a:t>mô</a:t>
            </a:r>
            <a:r>
              <a:rPr lang="en-US" sz="1200" b="1">
                <a:latin typeface="Spectral"/>
              </a:rPr>
              <a:t> </a:t>
            </a:r>
            <a:r>
              <a:rPr lang="en-US" sz="1200" b="1" err="1">
                <a:latin typeface="Spectral"/>
              </a:rPr>
              <a:t>hình</a:t>
            </a:r>
            <a:r>
              <a:rPr lang="en-US" sz="1200" b="1">
                <a:latin typeface="Spectral"/>
              </a:rPr>
              <a:t> </a:t>
            </a:r>
            <a:r>
              <a:rPr lang="en-US" sz="1200" b="1" err="1">
                <a:latin typeface="Spectral"/>
              </a:rPr>
              <a:t>hồi</a:t>
            </a:r>
            <a:r>
              <a:rPr lang="en-US" sz="1200" b="1">
                <a:latin typeface="Spectral"/>
              </a:rPr>
              <a:t> </a:t>
            </a:r>
            <a:r>
              <a:rPr lang="en-US" sz="1200" b="1" err="1">
                <a:latin typeface="Spectral"/>
              </a:rPr>
              <a:t>quy</a:t>
            </a:r>
            <a:r>
              <a:rPr lang="en-US" sz="1200" b="1">
                <a:latin typeface="Spectral"/>
              </a:rPr>
              <a:t> </a:t>
            </a:r>
            <a:r>
              <a:rPr lang="en-US" sz="1200" b="1" err="1">
                <a:latin typeface="Spectral"/>
              </a:rPr>
              <a:t>tuyến</a:t>
            </a:r>
            <a:r>
              <a:rPr lang="en-US" sz="1200" b="1">
                <a:latin typeface="Spectral"/>
              </a:rPr>
              <a:t> </a:t>
            </a:r>
            <a:r>
              <a:rPr lang="en-US" sz="1200" b="1" err="1">
                <a:latin typeface="Spectral"/>
              </a:rPr>
              <a:t>tính</a:t>
            </a:r>
            <a:r>
              <a:rPr lang="en-US" sz="1200" b="1">
                <a:latin typeface="Spectral"/>
              </a:rPr>
              <a:t> </a:t>
            </a:r>
            <a:r>
              <a:rPr lang="en-US" sz="1200" b="1" err="1">
                <a:latin typeface="Spectral"/>
              </a:rPr>
              <a:t>và</a:t>
            </a:r>
            <a:r>
              <a:rPr lang="en-US" sz="1200" b="1">
                <a:latin typeface="Spectral"/>
              </a:rPr>
              <a:t> </a:t>
            </a:r>
            <a:r>
              <a:rPr lang="en-US" sz="1200" b="1" err="1">
                <a:latin typeface="Spectral"/>
              </a:rPr>
              <a:t>kiểm</a:t>
            </a:r>
            <a:r>
              <a:rPr lang="en-US" sz="1200" b="1">
                <a:latin typeface="Spectral"/>
              </a:rPr>
              <a:t> </a:t>
            </a:r>
            <a:r>
              <a:rPr lang="en-US" sz="1200" b="1" err="1">
                <a:latin typeface="Spectral"/>
              </a:rPr>
              <a:t>tra</a:t>
            </a:r>
            <a:r>
              <a:rPr lang="en-US" sz="1200" b="1">
                <a:latin typeface="Spectral"/>
              </a:rPr>
              <a:t> </a:t>
            </a:r>
            <a:r>
              <a:rPr lang="en-US" sz="1200" b="1" err="1">
                <a:latin typeface="Spectral"/>
              </a:rPr>
              <a:t>mô</a:t>
            </a:r>
            <a:r>
              <a:rPr lang="en-US" sz="1200" b="1">
                <a:latin typeface="Spectral"/>
              </a:rPr>
              <a:t> </a:t>
            </a:r>
            <a:r>
              <a:rPr lang="en-US" sz="1200" b="1" err="1">
                <a:latin typeface="Spectral"/>
              </a:rPr>
              <a:t>hình</a:t>
            </a:r>
          </a:p>
        </p:txBody>
      </p:sp>
      <p:pic>
        <p:nvPicPr>
          <p:cNvPr id="3" name="Picture 3" descr="Text&#10;&#10;Description automatically generated">
            <a:extLst>
              <a:ext uri="{FF2B5EF4-FFF2-40B4-BE49-F238E27FC236}">
                <a16:creationId xmlns:a16="http://schemas.microsoft.com/office/drawing/2014/main" id="{613B239F-8F05-D813-9B0C-8D8A349C5628}"/>
              </a:ext>
            </a:extLst>
          </p:cNvPr>
          <p:cNvPicPr>
            <a:picLocks noChangeAspect="1"/>
          </p:cNvPicPr>
          <p:nvPr/>
        </p:nvPicPr>
        <p:blipFill>
          <a:blip r:embed="rId2"/>
          <a:stretch>
            <a:fillRect/>
          </a:stretch>
        </p:blipFill>
        <p:spPr>
          <a:xfrm>
            <a:off x="809759" y="1771794"/>
            <a:ext cx="3701066" cy="1133052"/>
          </a:xfrm>
          <a:prstGeom prst="rect">
            <a:avLst/>
          </a:prstGeom>
        </p:spPr>
      </p:pic>
      <p:sp>
        <p:nvSpPr>
          <p:cNvPr id="4" name="TextBox 3">
            <a:extLst>
              <a:ext uri="{FF2B5EF4-FFF2-40B4-BE49-F238E27FC236}">
                <a16:creationId xmlns:a16="http://schemas.microsoft.com/office/drawing/2014/main" id="{2978D833-2BE5-8D53-D4FA-DF698B5AD231}"/>
              </a:ext>
            </a:extLst>
          </p:cNvPr>
          <p:cNvSpPr txBox="1"/>
          <p:nvPr/>
        </p:nvSpPr>
        <p:spPr>
          <a:xfrm>
            <a:off x="4957359" y="1640043"/>
            <a:ext cx="3443487"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Spectral"/>
              </a:rPr>
              <a:t>Các </a:t>
            </a:r>
            <a:r>
              <a:rPr lang="en-US" err="1">
                <a:latin typeface="Spectral"/>
              </a:rPr>
              <a:t>biến</a:t>
            </a:r>
            <a:r>
              <a:rPr lang="en-US">
                <a:latin typeface="Spectral"/>
              </a:rPr>
              <a:t> </a:t>
            </a:r>
            <a:r>
              <a:rPr lang="en-US" err="1">
                <a:latin typeface="Spectral"/>
              </a:rPr>
              <a:t>total_revenue</a:t>
            </a:r>
            <a:r>
              <a:rPr lang="en-US">
                <a:latin typeface="Spectral"/>
              </a:rPr>
              <a:t> </a:t>
            </a:r>
            <a:r>
              <a:rPr lang="en-US" err="1">
                <a:latin typeface="Spectral"/>
              </a:rPr>
              <a:t>và</a:t>
            </a:r>
            <a:r>
              <a:rPr lang="en-US">
                <a:latin typeface="Spectral"/>
              </a:rPr>
              <a:t> </a:t>
            </a:r>
            <a:r>
              <a:rPr lang="en-US" err="1">
                <a:latin typeface="Spectral"/>
              </a:rPr>
              <a:t>num_item</a:t>
            </a:r>
            <a:r>
              <a:rPr lang="en-US">
                <a:latin typeface="Spectral"/>
              </a:rPr>
              <a:t> </a:t>
            </a:r>
            <a:r>
              <a:rPr lang="en-US" err="1">
                <a:latin typeface="Spectral"/>
              </a:rPr>
              <a:t>có</a:t>
            </a:r>
            <a:r>
              <a:rPr lang="en-US">
                <a:latin typeface="Spectral"/>
              </a:rPr>
              <a:t> </a:t>
            </a:r>
            <a:r>
              <a:rPr lang="en-US" err="1">
                <a:latin typeface="Spectral"/>
              </a:rPr>
              <a:t>tương</a:t>
            </a:r>
            <a:r>
              <a:rPr lang="en-US">
                <a:latin typeface="Spectral"/>
              </a:rPr>
              <a:t> </a:t>
            </a:r>
            <a:r>
              <a:rPr lang="en-US" err="1">
                <a:latin typeface="Spectral"/>
              </a:rPr>
              <a:t>quan</a:t>
            </a:r>
            <a:r>
              <a:rPr lang="en-US">
                <a:latin typeface="Spectral"/>
              </a:rPr>
              <a:t> </a:t>
            </a:r>
            <a:r>
              <a:rPr lang="en-US" err="1">
                <a:latin typeface="Spectral"/>
              </a:rPr>
              <a:t>dương</a:t>
            </a:r>
            <a:r>
              <a:rPr lang="en-US">
                <a:latin typeface="Spectral"/>
              </a:rPr>
              <a:t> </a:t>
            </a:r>
            <a:r>
              <a:rPr lang="en-US" err="1">
                <a:latin typeface="Spectral"/>
              </a:rPr>
              <a:t>nhẹ</a:t>
            </a:r>
            <a:r>
              <a:rPr lang="en-US">
                <a:latin typeface="Spectral"/>
              </a:rPr>
              <a:t> (0.19) </a:t>
            </a:r>
            <a:r>
              <a:rPr lang="en-US" err="1">
                <a:latin typeface="Spectral"/>
              </a:rPr>
              <a:t>nhưng</a:t>
            </a:r>
            <a:r>
              <a:rPr lang="en-US">
                <a:latin typeface="Spectral"/>
              </a:rPr>
              <a:t> </a:t>
            </a:r>
            <a:r>
              <a:rPr lang="en-US" err="1">
                <a:latin typeface="Spectral"/>
              </a:rPr>
              <a:t>không</a:t>
            </a:r>
            <a:r>
              <a:rPr lang="en-US">
                <a:latin typeface="Spectral"/>
              </a:rPr>
              <a:t> </a:t>
            </a:r>
            <a:r>
              <a:rPr lang="en-US" err="1">
                <a:latin typeface="Spectral"/>
              </a:rPr>
              <a:t>đáng</a:t>
            </a:r>
            <a:r>
              <a:rPr lang="en-US">
                <a:latin typeface="Spectral"/>
              </a:rPr>
              <a:t> </a:t>
            </a:r>
            <a:r>
              <a:rPr lang="en-US" err="1">
                <a:latin typeface="Spectral"/>
              </a:rPr>
              <a:t>kể</a:t>
            </a:r>
            <a:endParaRPr lang="en-US">
              <a:latin typeface="Spectral"/>
            </a:endParaRPr>
          </a:p>
          <a:p>
            <a:pPr marL="285750" indent="-285750">
              <a:buChar char="•"/>
            </a:pPr>
            <a:r>
              <a:rPr lang="en-US" err="1">
                <a:latin typeface="Spectral"/>
              </a:rPr>
              <a:t>customer_state</a:t>
            </a:r>
            <a:r>
              <a:rPr lang="en-US">
                <a:latin typeface="Spectral"/>
              </a:rPr>
              <a:t> </a:t>
            </a:r>
            <a:r>
              <a:rPr lang="en-US" err="1">
                <a:latin typeface="Spectral"/>
              </a:rPr>
              <a:t>có</a:t>
            </a:r>
            <a:r>
              <a:rPr lang="en-US">
                <a:latin typeface="Spectral"/>
              </a:rPr>
              <a:t> </a:t>
            </a:r>
            <a:r>
              <a:rPr lang="en-US" err="1">
                <a:latin typeface="Spectral"/>
              </a:rPr>
              <a:t>tương</a:t>
            </a:r>
            <a:r>
              <a:rPr lang="en-US">
                <a:latin typeface="Spectral"/>
              </a:rPr>
              <a:t> </a:t>
            </a:r>
            <a:r>
              <a:rPr lang="en-US" err="1">
                <a:latin typeface="Spectral"/>
              </a:rPr>
              <a:t>quan</a:t>
            </a:r>
            <a:r>
              <a:rPr lang="en-US">
                <a:latin typeface="Spectral"/>
              </a:rPr>
              <a:t> </a:t>
            </a:r>
            <a:r>
              <a:rPr lang="en-US" err="1">
                <a:latin typeface="Spectral"/>
              </a:rPr>
              <a:t>tiêu</a:t>
            </a:r>
            <a:r>
              <a:rPr lang="en-US">
                <a:latin typeface="Spectral"/>
              </a:rPr>
              <a:t> </a:t>
            </a:r>
            <a:r>
              <a:rPr lang="en-US" err="1">
                <a:latin typeface="Spectral"/>
              </a:rPr>
              <a:t>cực</a:t>
            </a:r>
            <a:r>
              <a:rPr lang="en-US">
                <a:latin typeface="Spectral"/>
              </a:rPr>
              <a:t> </a:t>
            </a:r>
            <a:r>
              <a:rPr lang="en-US" err="1">
                <a:latin typeface="Spectral"/>
              </a:rPr>
              <a:t>nhẹ</a:t>
            </a:r>
            <a:r>
              <a:rPr lang="en-US">
                <a:latin typeface="Spectral"/>
              </a:rPr>
              <a:t> </a:t>
            </a:r>
            <a:r>
              <a:rPr lang="en-US" err="1">
                <a:latin typeface="Spectral"/>
              </a:rPr>
              <a:t>với</a:t>
            </a:r>
            <a:r>
              <a:rPr lang="en-US">
                <a:latin typeface="Spectral"/>
              </a:rPr>
              <a:t> </a:t>
            </a:r>
            <a:r>
              <a:rPr lang="en-US" err="1">
                <a:latin typeface="Spectral"/>
              </a:rPr>
              <a:t>total_revenue</a:t>
            </a:r>
            <a:r>
              <a:rPr lang="en-US">
                <a:latin typeface="Spectral"/>
              </a:rPr>
              <a:t> (-0.06)</a:t>
            </a:r>
          </a:p>
        </p:txBody>
      </p:sp>
      <p:pic>
        <p:nvPicPr>
          <p:cNvPr id="5" name="Picture 5" descr="Text, letter&#10;&#10;Description automatically generated">
            <a:extLst>
              <a:ext uri="{FF2B5EF4-FFF2-40B4-BE49-F238E27FC236}">
                <a16:creationId xmlns:a16="http://schemas.microsoft.com/office/drawing/2014/main" id="{BD96A47A-5FA6-C9F4-C159-A5830347DBCD}"/>
              </a:ext>
            </a:extLst>
          </p:cNvPr>
          <p:cNvPicPr>
            <a:picLocks noChangeAspect="1"/>
          </p:cNvPicPr>
          <p:nvPr/>
        </p:nvPicPr>
        <p:blipFill>
          <a:blip r:embed="rId3"/>
          <a:stretch>
            <a:fillRect/>
          </a:stretch>
        </p:blipFill>
        <p:spPr>
          <a:xfrm>
            <a:off x="809759" y="3402088"/>
            <a:ext cx="3701066" cy="1317563"/>
          </a:xfrm>
          <a:prstGeom prst="rect">
            <a:avLst/>
          </a:prstGeom>
        </p:spPr>
      </p:pic>
      <p:sp>
        <p:nvSpPr>
          <p:cNvPr id="7" name="TextBox 6">
            <a:extLst>
              <a:ext uri="{FF2B5EF4-FFF2-40B4-BE49-F238E27FC236}">
                <a16:creationId xmlns:a16="http://schemas.microsoft.com/office/drawing/2014/main" id="{4D0A61EF-ECC8-DF9B-7D09-BBDF241B347C}"/>
              </a:ext>
            </a:extLst>
          </p:cNvPr>
          <p:cNvSpPr txBox="1"/>
          <p:nvPr/>
        </p:nvSpPr>
        <p:spPr>
          <a:xfrm>
            <a:off x="5025779" y="3398815"/>
            <a:ext cx="3902297"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a:latin typeface="Spectral"/>
              </a:rPr>
              <a:t>Giá </a:t>
            </a:r>
            <a:r>
              <a:rPr lang="en-US" err="1">
                <a:latin typeface="Spectral"/>
              </a:rPr>
              <a:t>trị</a:t>
            </a:r>
            <a:r>
              <a:rPr lang="en-US">
                <a:latin typeface="Spectral"/>
              </a:rPr>
              <a:t> R-squared </a:t>
            </a:r>
            <a:r>
              <a:rPr lang="en-US" err="1">
                <a:latin typeface="Spectral"/>
              </a:rPr>
              <a:t>là</a:t>
            </a:r>
            <a:r>
              <a:rPr lang="en-US">
                <a:latin typeface="Spectral"/>
              </a:rPr>
              <a:t> 0,04054, </a:t>
            </a:r>
            <a:r>
              <a:rPr lang="en-US" err="1">
                <a:latin typeface="Spectral"/>
              </a:rPr>
              <a:t>có</a:t>
            </a:r>
            <a:r>
              <a:rPr lang="en-US">
                <a:latin typeface="Spectral"/>
              </a:rPr>
              <a:t> </a:t>
            </a:r>
            <a:r>
              <a:rPr lang="en-US" err="1">
                <a:latin typeface="Spectral"/>
              </a:rPr>
              <a:t>nghĩa</a:t>
            </a:r>
            <a:r>
              <a:rPr lang="en-US">
                <a:latin typeface="Spectral"/>
              </a:rPr>
              <a:t> </a:t>
            </a:r>
            <a:r>
              <a:rPr lang="en-US" err="1">
                <a:latin typeface="Spectral"/>
              </a:rPr>
              <a:t>là</a:t>
            </a:r>
            <a:r>
              <a:rPr lang="en-US">
                <a:latin typeface="Spectral"/>
              </a:rPr>
              <a:t> </a:t>
            </a:r>
            <a:r>
              <a:rPr lang="en-US" err="1">
                <a:latin typeface="Spectral"/>
              </a:rPr>
              <a:t>mô</a:t>
            </a:r>
            <a:r>
              <a:rPr lang="en-US">
                <a:latin typeface="Spectral"/>
              </a:rPr>
              <a:t> </a:t>
            </a:r>
            <a:r>
              <a:rPr lang="en-US" err="1">
                <a:latin typeface="Spectral"/>
              </a:rPr>
              <a:t>hình</a:t>
            </a:r>
            <a:r>
              <a:rPr lang="en-US">
                <a:latin typeface="Spectral"/>
              </a:rPr>
              <a:t> </a:t>
            </a:r>
            <a:r>
              <a:rPr lang="en-US" err="1">
                <a:latin typeface="Spectral"/>
              </a:rPr>
              <a:t>giải</a:t>
            </a:r>
            <a:r>
              <a:rPr lang="en-US">
                <a:latin typeface="Spectral"/>
              </a:rPr>
              <a:t> </a:t>
            </a:r>
            <a:r>
              <a:rPr lang="en-US" err="1">
                <a:latin typeface="Spectral"/>
              </a:rPr>
              <a:t>thích</a:t>
            </a:r>
            <a:r>
              <a:rPr lang="en-US">
                <a:latin typeface="Spectral"/>
              </a:rPr>
              <a:t> </a:t>
            </a:r>
            <a:r>
              <a:rPr lang="en-US" err="1">
                <a:latin typeface="Spectral"/>
              </a:rPr>
              <a:t>được</a:t>
            </a:r>
            <a:r>
              <a:rPr lang="en-US">
                <a:latin typeface="Spectral"/>
              </a:rPr>
              <a:t> </a:t>
            </a:r>
            <a:r>
              <a:rPr lang="en-US" err="1">
                <a:latin typeface="Spectral"/>
              </a:rPr>
              <a:t>khoảng</a:t>
            </a:r>
            <a:r>
              <a:rPr lang="en-US">
                <a:latin typeface="Spectral"/>
              </a:rPr>
              <a:t> 4,1% </a:t>
            </a:r>
            <a:r>
              <a:rPr lang="en-US" err="1">
                <a:latin typeface="Spectral"/>
              </a:rPr>
              <a:t>phương</a:t>
            </a:r>
            <a:r>
              <a:rPr lang="en-US">
                <a:latin typeface="Spectral"/>
              </a:rPr>
              <a:t> </a:t>
            </a:r>
            <a:r>
              <a:rPr lang="en-US" err="1">
                <a:latin typeface="Spectral"/>
              </a:rPr>
              <a:t>sai</a:t>
            </a:r>
            <a:r>
              <a:rPr lang="en-US">
                <a:latin typeface="Spectral"/>
              </a:rPr>
              <a:t> </a:t>
            </a:r>
            <a:r>
              <a:rPr lang="en-US" err="1">
                <a:latin typeface="Spectral"/>
              </a:rPr>
              <a:t>của</a:t>
            </a:r>
            <a:r>
              <a:rPr lang="en-US">
                <a:latin typeface="Spectral"/>
              </a:rPr>
              <a:t> </a:t>
            </a:r>
            <a:r>
              <a:rPr lang="en-US" err="1">
                <a:latin typeface="Spectral"/>
              </a:rPr>
              <a:t>biến</a:t>
            </a:r>
            <a:r>
              <a:rPr lang="en-US">
                <a:latin typeface="Spectral"/>
              </a:rPr>
              <a:t> </a:t>
            </a:r>
            <a:r>
              <a:rPr lang="en-US" err="1">
                <a:latin typeface="Spectral"/>
              </a:rPr>
              <a:t>phụ</a:t>
            </a:r>
            <a:r>
              <a:rPr lang="en-US">
                <a:latin typeface="Spectral"/>
              </a:rPr>
              <a:t> </a:t>
            </a:r>
            <a:r>
              <a:rPr lang="en-US" err="1">
                <a:latin typeface="Spectral"/>
              </a:rPr>
              <a:t>thuộc</a:t>
            </a:r>
            <a:r>
              <a:rPr lang="en-US">
                <a:latin typeface="Spectral"/>
              </a:rPr>
              <a:t>.</a:t>
            </a:r>
            <a:endParaRPr lang="en-US"/>
          </a:p>
          <a:p>
            <a:pPr marL="285750" indent="-285750">
              <a:buChar char="•"/>
            </a:pPr>
            <a:r>
              <a:rPr lang="en-US">
                <a:latin typeface="Spectral"/>
              </a:rPr>
              <a:t>Mô </a:t>
            </a:r>
            <a:r>
              <a:rPr lang="en-US" err="1">
                <a:latin typeface="Spectral"/>
              </a:rPr>
              <a:t>hình</a:t>
            </a:r>
            <a:r>
              <a:rPr lang="en-US">
                <a:latin typeface="Spectral"/>
              </a:rPr>
              <a:t> </a:t>
            </a:r>
            <a:r>
              <a:rPr lang="en-US" err="1">
                <a:latin typeface="Spectral"/>
              </a:rPr>
              <a:t>vẫn</a:t>
            </a:r>
            <a:r>
              <a:rPr lang="en-US">
                <a:latin typeface="Spectral"/>
              </a:rPr>
              <a:t> </a:t>
            </a:r>
            <a:r>
              <a:rPr lang="en-US" err="1">
                <a:latin typeface="Spectral"/>
              </a:rPr>
              <a:t>còn</a:t>
            </a:r>
            <a:r>
              <a:rPr lang="en-US">
                <a:latin typeface="Spectral"/>
              </a:rPr>
              <a:t> </a:t>
            </a:r>
            <a:r>
              <a:rPr lang="en-US" err="1">
                <a:latin typeface="Spectral"/>
              </a:rPr>
              <a:t>có</a:t>
            </a:r>
            <a:r>
              <a:rPr lang="en-US">
                <a:latin typeface="Spectral"/>
              </a:rPr>
              <a:t> </a:t>
            </a:r>
            <a:r>
              <a:rPr lang="en-US" err="1">
                <a:latin typeface="Spectral"/>
              </a:rPr>
              <a:t>nhiều</a:t>
            </a:r>
            <a:r>
              <a:rPr lang="en-US">
                <a:latin typeface="Spectral"/>
              </a:rPr>
              <a:t> </a:t>
            </a:r>
            <a:r>
              <a:rPr lang="en-US" err="1">
                <a:latin typeface="Spectral"/>
              </a:rPr>
              <a:t>giới</a:t>
            </a:r>
            <a:r>
              <a:rPr lang="en-US">
                <a:latin typeface="Spectral"/>
              </a:rPr>
              <a:t> </a:t>
            </a:r>
            <a:r>
              <a:rPr lang="en-US" err="1">
                <a:latin typeface="Spectral"/>
              </a:rPr>
              <a:t>hạn</a:t>
            </a:r>
            <a:r>
              <a:rPr lang="en-US">
                <a:latin typeface="Spectral"/>
              </a:rPr>
              <a:t> </a:t>
            </a:r>
            <a:r>
              <a:rPr lang="en-US" err="1">
                <a:latin typeface="Spectral"/>
              </a:rPr>
              <a:t>và</a:t>
            </a:r>
            <a:r>
              <a:rPr lang="en-US">
                <a:latin typeface="Spectral"/>
              </a:rPr>
              <a:t> </a:t>
            </a:r>
            <a:r>
              <a:rPr lang="en-US" err="1">
                <a:latin typeface="Spectral"/>
              </a:rPr>
              <a:t>hạn</a:t>
            </a:r>
            <a:r>
              <a:rPr lang="en-US">
                <a:latin typeface="Spectral"/>
              </a:rPr>
              <a:t> </a:t>
            </a:r>
            <a:r>
              <a:rPr lang="en-US" err="1">
                <a:latin typeface="Spectral"/>
              </a:rPr>
              <a:t>chế</a:t>
            </a:r>
            <a:r>
              <a:rPr lang="en-US">
                <a:latin typeface="Spectral"/>
              </a:rPr>
              <a:t> </a:t>
            </a:r>
            <a:r>
              <a:rPr lang="en-US" err="1">
                <a:latin typeface="Spectral"/>
              </a:rPr>
              <a:t>khi</a:t>
            </a:r>
            <a:r>
              <a:rPr lang="en-US">
                <a:latin typeface="Spectral"/>
              </a:rPr>
              <a:t> </a:t>
            </a:r>
            <a:r>
              <a:rPr lang="en-US" err="1">
                <a:latin typeface="Spectral"/>
              </a:rPr>
              <a:t>chỉ</a:t>
            </a:r>
            <a:r>
              <a:rPr lang="en-US">
                <a:latin typeface="Spectral"/>
              </a:rPr>
              <a:t> </a:t>
            </a:r>
            <a:r>
              <a:rPr lang="en-US" err="1">
                <a:latin typeface="Spectral"/>
              </a:rPr>
              <a:t>sử</a:t>
            </a:r>
            <a:r>
              <a:rPr lang="en-US">
                <a:latin typeface="Spectral"/>
              </a:rPr>
              <a:t> </a:t>
            </a:r>
            <a:r>
              <a:rPr lang="en-US" err="1">
                <a:latin typeface="Spectral"/>
              </a:rPr>
              <a:t>dụng</a:t>
            </a:r>
            <a:r>
              <a:rPr lang="en-US">
                <a:latin typeface="Spectral"/>
              </a:rPr>
              <a:t> </a:t>
            </a:r>
            <a:r>
              <a:rPr lang="en-US" err="1">
                <a:latin typeface="Spectral"/>
              </a:rPr>
              <a:t>hai</a:t>
            </a:r>
            <a:r>
              <a:rPr lang="en-US">
                <a:latin typeface="Spectral"/>
              </a:rPr>
              <a:t> </a:t>
            </a:r>
            <a:r>
              <a:rPr lang="en-US" err="1">
                <a:latin typeface="Spectral"/>
              </a:rPr>
              <a:t>biến</a:t>
            </a:r>
            <a:r>
              <a:rPr lang="en-US">
                <a:latin typeface="Spectral"/>
              </a:rPr>
              <a:t> </a:t>
            </a:r>
            <a:r>
              <a:rPr lang="en-US" err="1">
                <a:latin typeface="Spectral"/>
              </a:rPr>
              <a:t>độc</a:t>
            </a:r>
            <a:r>
              <a:rPr lang="en-US">
                <a:latin typeface="Spectral"/>
              </a:rPr>
              <a:t> </a:t>
            </a:r>
            <a:r>
              <a:rPr lang="en-US" err="1">
                <a:latin typeface="Spectral"/>
              </a:rPr>
              <a:t>lập</a:t>
            </a:r>
            <a:r>
              <a:rPr lang="en-US">
                <a:latin typeface="Spectral"/>
              </a:rPr>
              <a:t> </a:t>
            </a:r>
            <a:r>
              <a:rPr lang="en-US" err="1">
                <a:latin typeface="Spectral"/>
              </a:rPr>
              <a:t>trong</a:t>
            </a:r>
            <a:r>
              <a:rPr lang="en-US">
                <a:latin typeface="Spectral"/>
              </a:rPr>
              <a:t> </a:t>
            </a:r>
            <a:r>
              <a:rPr lang="en-US" err="1">
                <a:latin typeface="Spectral"/>
              </a:rPr>
              <a:t>việc</a:t>
            </a:r>
            <a:r>
              <a:rPr lang="en-US">
                <a:latin typeface="Spectral"/>
              </a:rPr>
              <a:t> </a:t>
            </a:r>
            <a:r>
              <a:rPr lang="en-US" err="1">
                <a:latin typeface="Spectral"/>
              </a:rPr>
              <a:t>dự</a:t>
            </a:r>
            <a:r>
              <a:rPr lang="en-US">
                <a:latin typeface="Spectral"/>
              </a:rPr>
              <a:t> </a:t>
            </a:r>
            <a:r>
              <a:rPr lang="en-US" err="1">
                <a:latin typeface="Spectral"/>
              </a:rPr>
              <a:t>đoán</a:t>
            </a:r>
            <a:r>
              <a:rPr lang="en-US">
                <a:latin typeface="Spectral"/>
              </a:rPr>
              <a:t> </a:t>
            </a:r>
            <a:r>
              <a:rPr lang="en-US" err="1">
                <a:latin typeface="Spectral"/>
              </a:rPr>
              <a:t>biến</a:t>
            </a:r>
            <a:r>
              <a:rPr lang="en-US">
                <a:latin typeface="Spectral"/>
              </a:rPr>
              <a:t> </a:t>
            </a:r>
            <a:r>
              <a:rPr lang="en-US" err="1">
                <a:latin typeface="Spectral"/>
              </a:rPr>
              <a:t>phụ</a:t>
            </a:r>
            <a:r>
              <a:rPr lang="en-US">
                <a:latin typeface="Spectral"/>
              </a:rPr>
              <a:t> </a:t>
            </a:r>
            <a:r>
              <a:rPr lang="en-US" err="1">
                <a:latin typeface="Spectral"/>
              </a:rPr>
              <a:t>thuộc</a:t>
            </a:r>
            <a:endParaRPr lang="en-US">
              <a:latin typeface="Spectral"/>
            </a:endParaRPr>
          </a:p>
        </p:txBody>
      </p:sp>
      <p:pic>
        <p:nvPicPr>
          <p:cNvPr id="10" name="Picture 9" descr="Text&#10;&#10;Description automatically generated">
            <a:extLst>
              <a:ext uri="{FF2B5EF4-FFF2-40B4-BE49-F238E27FC236}">
                <a16:creationId xmlns:a16="http://schemas.microsoft.com/office/drawing/2014/main" id="{572EC3F6-4982-ACFC-88A6-0C20667851D3}"/>
              </a:ext>
            </a:extLst>
          </p:cNvPr>
          <p:cNvPicPr>
            <a:picLocks noChangeAspect="1"/>
          </p:cNvPicPr>
          <p:nvPr/>
        </p:nvPicPr>
        <p:blipFill>
          <a:blip r:embed="rId4"/>
          <a:stretch>
            <a:fillRect/>
          </a:stretch>
        </p:blipFill>
        <p:spPr>
          <a:xfrm>
            <a:off x="-4404266" y="-1070039"/>
            <a:ext cx="3741312" cy="954643"/>
          </a:xfrm>
          <a:prstGeom prst="rect">
            <a:avLst/>
          </a:prstGeom>
        </p:spPr>
      </p:pic>
      <p:pic>
        <p:nvPicPr>
          <p:cNvPr id="12" name="Picture 12" descr="Text&#10;&#10;Description automatically generated">
            <a:extLst>
              <a:ext uri="{FF2B5EF4-FFF2-40B4-BE49-F238E27FC236}">
                <a16:creationId xmlns:a16="http://schemas.microsoft.com/office/drawing/2014/main" id="{D8BB1D5A-5221-D85D-FE48-41275628CCF1}"/>
              </a:ext>
            </a:extLst>
          </p:cNvPr>
          <p:cNvPicPr>
            <a:picLocks noChangeAspect="1"/>
          </p:cNvPicPr>
          <p:nvPr/>
        </p:nvPicPr>
        <p:blipFill>
          <a:blip r:embed="rId5"/>
          <a:stretch>
            <a:fillRect/>
          </a:stretch>
        </p:blipFill>
        <p:spPr>
          <a:xfrm>
            <a:off x="11549095" y="5807447"/>
            <a:ext cx="3467635" cy="1482028"/>
          </a:xfrm>
          <a:prstGeom prst="rect">
            <a:avLst/>
          </a:prstGeom>
        </p:spPr>
      </p:pic>
    </p:spTree>
    <p:extLst>
      <p:ext uri="{BB962C8B-B14F-4D97-AF65-F5344CB8AC3E}">
        <p14:creationId xmlns:p14="http://schemas.microsoft.com/office/powerpoint/2010/main" val="321959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E14D-C853-FD7E-DC27-6BA2A20F76BB}"/>
              </a:ext>
            </a:extLst>
          </p:cNvPr>
          <p:cNvSpPr>
            <a:spLocks noGrp="1"/>
          </p:cNvSpPr>
          <p:nvPr>
            <p:ph type="title"/>
          </p:nvPr>
        </p:nvSpPr>
        <p:spPr/>
        <p:txBody>
          <a:bodyPr/>
          <a:lstStyle/>
          <a:p>
            <a:r>
              <a:rPr lang="en-US" sz="2400"/>
              <a:t>3.6.1. </a:t>
            </a:r>
            <a:r>
              <a:rPr lang="en-US" sz="2400" err="1">
                <a:cs typeface="Times New Roman"/>
              </a:rPr>
              <a:t>Dự</a:t>
            </a:r>
            <a:r>
              <a:rPr lang="en-US" sz="2400">
                <a:cs typeface="Times New Roman"/>
              </a:rPr>
              <a:t> </a:t>
            </a:r>
            <a:r>
              <a:rPr lang="en-US" sz="2400" err="1">
                <a:cs typeface="Times New Roman"/>
              </a:rPr>
              <a:t>đoán</a:t>
            </a:r>
            <a:r>
              <a:rPr lang="en-US" sz="2400">
                <a:cs typeface="Times New Roman"/>
              </a:rPr>
              <a:t> </a:t>
            </a:r>
            <a:r>
              <a:rPr lang="en-US" sz="2400" err="1">
                <a:cs typeface="Times New Roman"/>
              </a:rPr>
              <a:t>tổng</a:t>
            </a:r>
            <a:r>
              <a:rPr lang="en-US" sz="2400">
                <a:cs typeface="Times New Roman"/>
              </a:rPr>
              <a:t> </a:t>
            </a:r>
            <a:r>
              <a:rPr lang="en-US" sz="2400" err="1">
                <a:cs typeface="Times New Roman"/>
              </a:rPr>
              <a:t>doanh</a:t>
            </a:r>
            <a:r>
              <a:rPr lang="en-US" sz="2400">
                <a:cs typeface="Times New Roman"/>
              </a:rPr>
              <a:t> </a:t>
            </a:r>
            <a:r>
              <a:rPr lang="en-US" sz="2400" err="1">
                <a:cs typeface="Times New Roman"/>
              </a:rPr>
              <a:t>thu</a:t>
            </a:r>
            <a:r>
              <a:rPr lang="en-US" sz="2400">
                <a:cs typeface="Times New Roman"/>
              </a:rPr>
              <a:t> </a:t>
            </a:r>
            <a:r>
              <a:rPr lang="en-US" sz="2400" err="1">
                <a:cs typeface="Times New Roman"/>
              </a:rPr>
              <a:t>dựa</a:t>
            </a:r>
            <a:r>
              <a:rPr lang="en-US" sz="2400">
                <a:cs typeface="Times New Roman"/>
              </a:rPr>
              <a:t> </a:t>
            </a:r>
            <a:r>
              <a:rPr lang="en-US" sz="2400" err="1">
                <a:cs typeface="Times New Roman"/>
              </a:rPr>
              <a:t>trên</a:t>
            </a:r>
            <a:r>
              <a:rPr lang="en-US" sz="2400">
                <a:cs typeface="Times New Roman"/>
              </a:rPr>
              <a:t> </a:t>
            </a:r>
            <a:r>
              <a:rPr lang="en-US" sz="2400" err="1">
                <a:cs typeface="Times New Roman"/>
              </a:rPr>
              <a:t>mô</a:t>
            </a:r>
            <a:r>
              <a:rPr lang="en-US" sz="2400">
                <a:cs typeface="Times New Roman"/>
              </a:rPr>
              <a:t> </a:t>
            </a:r>
            <a:r>
              <a:rPr lang="en-US" sz="2400" err="1">
                <a:cs typeface="Times New Roman"/>
              </a:rPr>
              <a:t>hình</a:t>
            </a:r>
            <a:r>
              <a:rPr lang="en-US" sz="2400">
                <a:cs typeface="Times New Roman"/>
              </a:rPr>
              <a:t> </a:t>
            </a:r>
            <a:r>
              <a:rPr lang="en-US" sz="2400" err="1">
                <a:cs typeface="Times New Roman"/>
              </a:rPr>
              <a:t>hồi</a:t>
            </a:r>
            <a:r>
              <a:rPr lang="en-US" sz="2400">
                <a:cs typeface="Times New Roman"/>
              </a:rPr>
              <a:t> </a:t>
            </a:r>
            <a:r>
              <a:rPr lang="en-US" sz="2400" err="1">
                <a:cs typeface="Times New Roman"/>
              </a:rPr>
              <a:t>quy</a:t>
            </a:r>
            <a:r>
              <a:rPr lang="en-US" sz="2400">
                <a:cs typeface="Times New Roman"/>
              </a:rPr>
              <a:t> </a:t>
            </a:r>
            <a:r>
              <a:rPr lang="en-US" sz="2400" err="1">
                <a:cs typeface="Times New Roman"/>
              </a:rPr>
              <a:t>tuyến</a:t>
            </a:r>
            <a:r>
              <a:rPr lang="en-US" sz="2400">
                <a:cs typeface="Times New Roman"/>
              </a:rPr>
              <a:t> </a:t>
            </a:r>
            <a:r>
              <a:rPr lang="en-US" sz="2400" err="1">
                <a:cs typeface="Times New Roman"/>
              </a:rPr>
              <a:t>tính</a:t>
            </a:r>
            <a:endParaRPr lang="en-US" sz="2400"/>
          </a:p>
        </p:txBody>
      </p:sp>
      <p:pic>
        <p:nvPicPr>
          <p:cNvPr id="6" name="Picture 8" descr="Chart, scatter chart&#10;&#10;Description automatically generated">
            <a:extLst>
              <a:ext uri="{FF2B5EF4-FFF2-40B4-BE49-F238E27FC236}">
                <a16:creationId xmlns:a16="http://schemas.microsoft.com/office/drawing/2014/main" id="{A5B8C945-3A60-C194-206B-5FCA928009F9}"/>
              </a:ext>
            </a:extLst>
          </p:cNvPr>
          <p:cNvPicPr>
            <a:picLocks noChangeAspect="1"/>
          </p:cNvPicPr>
          <p:nvPr/>
        </p:nvPicPr>
        <p:blipFill>
          <a:blip r:embed="rId2"/>
          <a:stretch>
            <a:fillRect/>
          </a:stretch>
        </p:blipFill>
        <p:spPr>
          <a:xfrm>
            <a:off x="1719330" y="1282985"/>
            <a:ext cx="5938769" cy="3422705"/>
          </a:xfrm>
          <a:prstGeom prst="rect">
            <a:avLst/>
          </a:prstGeom>
        </p:spPr>
      </p:pic>
      <p:pic>
        <p:nvPicPr>
          <p:cNvPr id="5" name="Picture 3" descr="Text&#10;&#10;Description automatically generated">
            <a:extLst>
              <a:ext uri="{FF2B5EF4-FFF2-40B4-BE49-F238E27FC236}">
                <a16:creationId xmlns:a16="http://schemas.microsoft.com/office/drawing/2014/main" id="{22F959A6-166E-6B6E-DBFE-5F653CAC6F8B}"/>
              </a:ext>
            </a:extLst>
          </p:cNvPr>
          <p:cNvPicPr>
            <a:picLocks noChangeAspect="1"/>
          </p:cNvPicPr>
          <p:nvPr/>
        </p:nvPicPr>
        <p:blipFill>
          <a:blip r:embed="rId3"/>
          <a:stretch>
            <a:fillRect/>
          </a:stretch>
        </p:blipFill>
        <p:spPr>
          <a:xfrm>
            <a:off x="1857016" y="-3127335"/>
            <a:ext cx="3701066" cy="1133052"/>
          </a:xfrm>
          <a:prstGeom prst="rect">
            <a:avLst/>
          </a:prstGeom>
        </p:spPr>
      </p:pic>
      <p:pic>
        <p:nvPicPr>
          <p:cNvPr id="7" name="Picture 5" descr="Text, letter&#10;&#10;Description automatically generated">
            <a:extLst>
              <a:ext uri="{FF2B5EF4-FFF2-40B4-BE49-F238E27FC236}">
                <a16:creationId xmlns:a16="http://schemas.microsoft.com/office/drawing/2014/main" id="{F54E0A52-0839-4F5D-BDA1-C71AEE4A2DCE}"/>
              </a:ext>
            </a:extLst>
          </p:cNvPr>
          <p:cNvPicPr>
            <a:picLocks noChangeAspect="1"/>
          </p:cNvPicPr>
          <p:nvPr/>
        </p:nvPicPr>
        <p:blipFill>
          <a:blip r:embed="rId4"/>
          <a:stretch>
            <a:fillRect/>
          </a:stretch>
        </p:blipFill>
        <p:spPr>
          <a:xfrm>
            <a:off x="1292812" y="7721802"/>
            <a:ext cx="3701066" cy="1317563"/>
          </a:xfrm>
          <a:prstGeom prst="rect">
            <a:avLst/>
          </a:prstGeom>
        </p:spPr>
      </p:pic>
    </p:spTree>
    <p:extLst>
      <p:ext uri="{BB962C8B-B14F-4D97-AF65-F5344CB8AC3E}">
        <p14:creationId xmlns:p14="http://schemas.microsoft.com/office/powerpoint/2010/main" val="1083072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647" name="Google Shape;647;p47"/>
          <p:cNvSpPr/>
          <p:nvPr/>
        </p:nvSpPr>
        <p:spPr>
          <a:xfrm flipH="1">
            <a:off x="1434124" y="2111602"/>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7"/>
          <p:cNvSpPr/>
          <p:nvPr/>
        </p:nvSpPr>
        <p:spPr>
          <a:xfrm flipH="1">
            <a:off x="3231849" y="2887752"/>
            <a:ext cx="267384" cy="393474"/>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DF69822F-ED6A-063C-9863-2AA71A7BEB75}"/>
              </a:ext>
            </a:extLst>
          </p:cNvPr>
          <p:cNvSpPr>
            <a:spLocks noGrp="1"/>
          </p:cNvSpPr>
          <p:nvPr>
            <p:ph type="title"/>
          </p:nvPr>
        </p:nvSpPr>
        <p:spPr>
          <a:xfrm>
            <a:off x="307743" y="416708"/>
            <a:ext cx="6754079" cy="488544"/>
          </a:xfrm>
          <a:solidFill>
            <a:schemeClr val="accent2"/>
          </a:solidFill>
        </p:spPr>
        <p:txBody>
          <a:bodyPr/>
          <a:lstStyle/>
          <a:p>
            <a:r>
              <a:rPr lang="vi-VN" sz="2400">
                <a:solidFill>
                  <a:schemeClr val="accent6"/>
                </a:solidFill>
              </a:rPr>
              <a:t>3.6.1 Kiểm định Chi-</a:t>
            </a:r>
            <a:r>
              <a:rPr lang="vi-VN" sz="2400" err="1">
                <a:solidFill>
                  <a:schemeClr val="accent6"/>
                </a:solidFill>
              </a:rPr>
              <a:t>squared</a:t>
            </a:r>
          </a:p>
        </p:txBody>
      </p:sp>
      <p:sp>
        <p:nvSpPr>
          <p:cNvPr id="7" name="Google Shape;594;p47">
            <a:extLst>
              <a:ext uri="{FF2B5EF4-FFF2-40B4-BE49-F238E27FC236}">
                <a16:creationId xmlns:a16="http://schemas.microsoft.com/office/drawing/2014/main" id="{B87FF2EA-2F86-A7DE-BC62-CA4C15831494}"/>
              </a:ext>
            </a:extLst>
          </p:cNvPr>
          <p:cNvSpPr txBox="1"/>
          <p:nvPr/>
        </p:nvSpPr>
        <p:spPr>
          <a:xfrm flipH="1">
            <a:off x="308504" y="1287437"/>
            <a:ext cx="2143200" cy="571800"/>
          </a:xfrm>
          <a:prstGeom prst="rect">
            <a:avLst/>
          </a:prstGeom>
          <a:noFill/>
          <a:ln>
            <a:noFill/>
          </a:ln>
        </p:spPr>
        <p:txBody>
          <a:bodyPr spcFirstLastPara="1" wrap="square" lIns="91425" tIns="91425" rIns="91425" bIns="91425" anchor="t" anchorCtr="0">
            <a:noAutofit/>
          </a:bodyPr>
          <a:lstStyle/>
          <a:p>
            <a:r>
              <a:rPr lang="en">
                <a:solidFill>
                  <a:schemeClr val="dk1"/>
                </a:solidFill>
                <a:latin typeface="Spectral"/>
                <a:ea typeface="Spectral"/>
                <a:cs typeface="Spectral"/>
              </a:rPr>
              <a:t>1.Chuẩn </a:t>
            </a:r>
            <a:r>
              <a:rPr lang="en" err="1">
                <a:solidFill>
                  <a:schemeClr val="dk1"/>
                </a:solidFill>
                <a:latin typeface="Spectral"/>
                <a:ea typeface="Spectral"/>
                <a:cs typeface="Spectral"/>
              </a:rPr>
              <a:t>bị</a:t>
            </a:r>
            <a:r>
              <a:rPr lang="en">
                <a:solidFill>
                  <a:schemeClr val="dk1"/>
                </a:solidFill>
                <a:latin typeface="Spectral"/>
                <a:ea typeface="Spectral"/>
                <a:cs typeface="Spectral"/>
              </a:rPr>
              <a:t> </a:t>
            </a:r>
            <a:r>
              <a:rPr lang="en" err="1">
                <a:solidFill>
                  <a:schemeClr val="dk1"/>
                </a:solidFill>
                <a:latin typeface="Spectral"/>
                <a:ea typeface="Spectral"/>
                <a:cs typeface="Spectral"/>
              </a:rPr>
              <a:t>dữ</a:t>
            </a:r>
            <a:r>
              <a:rPr lang="en">
                <a:solidFill>
                  <a:schemeClr val="dk1"/>
                </a:solidFill>
                <a:latin typeface="Spectral"/>
                <a:ea typeface="Spectral"/>
                <a:cs typeface="Spectral"/>
              </a:rPr>
              <a:t> </a:t>
            </a:r>
            <a:r>
              <a:rPr lang="en" err="1">
                <a:solidFill>
                  <a:schemeClr val="dk1"/>
                </a:solidFill>
                <a:latin typeface="Spectral"/>
                <a:ea typeface="Spectral"/>
                <a:cs typeface="Spectral"/>
              </a:rPr>
              <a:t>liệu</a:t>
            </a:r>
            <a:endParaRPr lang="en">
              <a:solidFill>
                <a:schemeClr val="dk1"/>
              </a:solidFill>
              <a:latin typeface="Spectral"/>
            </a:endParaRPr>
          </a:p>
        </p:txBody>
      </p:sp>
      <p:sp>
        <p:nvSpPr>
          <p:cNvPr id="9" name="Google Shape;594;p47">
            <a:extLst>
              <a:ext uri="{FF2B5EF4-FFF2-40B4-BE49-F238E27FC236}">
                <a16:creationId xmlns:a16="http://schemas.microsoft.com/office/drawing/2014/main" id="{8C458811-6580-2AB6-12A6-EE9590FE3D42}"/>
              </a:ext>
            </a:extLst>
          </p:cNvPr>
          <p:cNvSpPr txBox="1"/>
          <p:nvPr/>
        </p:nvSpPr>
        <p:spPr>
          <a:xfrm flipH="1">
            <a:off x="233894" y="2305157"/>
            <a:ext cx="7670795" cy="579849"/>
          </a:xfrm>
          <a:prstGeom prst="rect">
            <a:avLst/>
          </a:prstGeom>
          <a:noFill/>
          <a:ln>
            <a:noFill/>
          </a:ln>
        </p:spPr>
        <p:txBody>
          <a:bodyPr spcFirstLastPara="1" wrap="square" lIns="91425" tIns="91425" rIns="91425" bIns="91425" anchor="t" anchorCtr="0">
            <a:noAutofit/>
          </a:bodyPr>
          <a:lstStyle/>
          <a:p>
            <a:r>
              <a:rPr lang="en">
                <a:solidFill>
                  <a:schemeClr val="dk1"/>
                </a:solidFill>
                <a:latin typeface="Spectral"/>
                <a:ea typeface="Spectral"/>
                <a:cs typeface="Spectral"/>
              </a:rPr>
              <a:t>2. </a:t>
            </a:r>
            <a:r>
              <a:rPr lang="en" err="1">
                <a:solidFill>
                  <a:schemeClr val="dk1"/>
                </a:solidFill>
                <a:latin typeface="Spectral"/>
                <a:ea typeface="Spectral"/>
                <a:cs typeface="Spectral"/>
              </a:rPr>
              <a:t>Kiểm</a:t>
            </a:r>
            <a:r>
              <a:rPr lang="en">
                <a:solidFill>
                  <a:schemeClr val="dk1"/>
                </a:solidFill>
                <a:latin typeface="Spectral"/>
                <a:ea typeface="Spectral"/>
                <a:cs typeface="Spectral"/>
              </a:rPr>
              <a:t> </a:t>
            </a:r>
            <a:r>
              <a:rPr lang="en" err="1">
                <a:solidFill>
                  <a:schemeClr val="dk1"/>
                </a:solidFill>
                <a:latin typeface="Spectral"/>
                <a:ea typeface="Spectral"/>
                <a:cs typeface="Spectral"/>
              </a:rPr>
              <a:t>định</a:t>
            </a:r>
            <a:endParaRPr lang="en" err="1">
              <a:solidFill>
                <a:schemeClr val="dk1"/>
              </a:solidFill>
              <a:latin typeface="Spectral"/>
            </a:endParaRPr>
          </a:p>
          <a:p>
            <a:r>
              <a:rPr lang="en">
                <a:solidFill>
                  <a:schemeClr val="dk1"/>
                </a:solidFill>
                <a:latin typeface="Spectral"/>
                <a:ea typeface="Spectral"/>
                <a:cs typeface="Spectral"/>
              </a:rPr>
              <a:t>       H</a:t>
            </a:r>
            <a:r>
              <a:rPr lang="en" baseline="-25000">
                <a:solidFill>
                  <a:schemeClr val="dk1"/>
                </a:solidFill>
                <a:latin typeface="Spectral"/>
                <a:ea typeface="Spectral"/>
                <a:cs typeface="Spectral"/>
              </a:rPr>
              <a:t>0</a:t>
            </a:r>
            <a:r>
              <a:rPr lang="en">
                <a:solidFill>
                  <a:schemeClr val="dk1"/>
                </a:solidFill>
                <a:latin typeface="Spectral"/>
                <a:ea typeface="Spectral"/>
                <a:cs typeface="Spectral"/>
              </a:rPr>
              <a:t>: Hai </a:t>
            </a:r>
            <a:r>
              <a:rPr lang="en" err="1">
                <a:solidFill>
                  <a:schemeClr val="dk1"/>
                </a:solidFill>
                <a:latin typeface="Spectral"/>
                <a:ea typeface="Spectral"/>
                <a:cs typeface="Spectral"/>
              </a:rPr>
              <a:t>biến</a:t>
            </a:r>
            <a:r>
              <a:rPr lang="en">
                <a:solidFill>
                  <a:schemeClr val="dk1"/>
                </a:solidFill>
                <a:latin typeface="Spectral"/>
                <a:ea typeface="Spectral"/>
                <a:cs typeface="Spectral"/>
              </a:rPr>
              <a:t> </a:t>
            </a:r>
            <a:r>
              <a:rPr lang="en" err="1">
                <a:solidFill>
                  <a:schemeClr val="dk1"/>
                </a:solidFill>
                <a:latin typeface="Spectral"/>
                <a:ea typeface="Spectral"/>
                <a:cs typeface="Spectral"/>
              </a:rPr>
              <a:t>tổng</a:t>
            </a:r>
            <a:r>
              <a:rPr lang="en">
                <a:solidFill>
                  <a:schemeClr val="dk1"/>
                </a:solidFill>
                <a:latin typeface="Spectral"/>
                <a:ea typeface="Spectral"/>
                <a:cs typeface="Spectral"/>
              </a:rPr>
              <a:t> </a:t>
            </a:r>
            <a:r>
              <a:rPr lang="en" err="1">
                <a:solidFill>
                  <a:schemeClr val="dk1"/>
                </a:solidFill>
                <a:latin typeface="Spectral"/>
                <a:ea typeface="Spectral"/>
                <a:cs typeface="Spectral"/>
              </a:rPr>
              <a:t>doanh</a:t>
            </a:r>
            <a:r>
              <a:rPr lang="en">
                <a:solidFill>
                  <a:schemeClr val="dk1"/>
                </a:solidFill>
                <a:latin typeface="Spectral"/>
                <a:ea typeface="Spectral"/>
                <a:cs typeface="Spectral"/>
              </a:rPr>
              <a:t> </a:t>
            </a:r>
            <a:r>
              <a:rPr lang="en" err="1">
                <a:solidFill>
                  <a:schemeClr val="dk1"/>
                </a:solidFill>
                <a:latin typeface="Spectral"/>
                <a:ea typeface="Spectral"/>
                <a:cs typeface="Spectral"/>
              </a:rPr>
              <a:t>thu</a:t>
            </a:r>
            <a:r>
              <a:rPr lang="en">
                <a:solidFill>
                  <a:schemeClr val="dk1"/>
                </a:solidFill>
                <a:latin typeface="Spectral"/>
                <a:ea typeface="Spectral"/>
                <a:cs typeface="Spectral"/>
              </a:rPr>
              <a:t> </a:t>
            </a:r>
            <a:r>
              <a:rPr lang="en" err="1">
                <a:solidFill>
                  <a:schemeClr val="dk1"/>
                </a:solidFill>
                <a:latin typeface="Spectral"/>
                <a:ea typeface="Spectral"/>
                <a:cs typeface="Spectral"/>
              </a:rPr>
              <a:t>và</a:t>
            </a:r>
            <a:r>
              <a:rPr lang="en">
                <a:solidFill>
                  <a:schemeClr val="dk1"/>
                </a:solidFill>
                <a:latin typeface="Spectral"/>
                <a:ea typeface="Spectral"/>
                <a:cs typeface="Spectral"/>
              </a:rPr>
              <a:t> </a:t>
            </a:r>
            <a:r>
              <a:rPr lang="en" err="1">
                <a:solidFill>
                  <a:schemeClr val="dk1"/>
                </a:solidFill>
                <a:latin typeface="Spectral"/>
                <a:ea typeface="Spectral"/>
                <a:cs typeface="Spectral"/>
              </a:rPr>
              <a:t>số</a:t>
            </a:r>
            <a:r>
              <a:rPr lang="en">
                <a:solidFill>
                  <a:schemeClr val="dk1"/>
                </a:solidFill>
                <a:latin typeface="Spectral"/>
                <a:ea typeface="Spectral"/>
                <a:cs typeface="Spectral"/>
              </a:rPr>
              <a:t> </a:t>
            </a:r>
            <a:r>
              <a:rPr lang="en" err="1">
                <a:solidFill>
                  <a:schemeClr val="dk1"/>
                </a:solidFill>
                <a:latin typeface="Spectral"/>
                <a:ea typeface="Spectral"/>
                <a:cs typeface="Spectral"/>
              </a:rPr>
              <a:t>lượng</a:t>
            </a:r>
            <a:r>
              <a:rPr lang="en">
                <a:solidFill>
                  <a:schemeClr val="dk1"/>
                </a:solidFill>
                <a:latin typeface="Spectral"/>
                <a:ea typeface="Spectral"/>
                <a:cs typeface="Spectral"/>
              </a:rPr>
              <a:t> </a:t>
            </a:r>
            <a:r>
              <a:rPr lang="en" err="1">
                <a:solidFill>
                  <a:schemeClr val="dk1"/>
                </a:solidFill>
                <a:latin typeface="Spectral"/>
                <a:ea typeface="Spectral"/>
                <a:cs typeface="Spectral"/>
              </a:rPr>
              <a:t>sản</a:t>
            </a:r>
            <a:r>
              <a:rPr lang="en">
                <a:solidFill>
                  <a:schemeClr val="dk1"/>
                </a:solidFill>
                <a:latin typeface="Spectral"/>
                <a:ea typeface="Spectral"/>
                <a:cs typeface="Spectral"/>
              </a:rPr>
              <a:t> </a:t>
            </a:r>
            <a:r>
              <a:rPr lang="en" err="1">
                <a:solidFill>
                  <a:schemeClr val="dk1"/>
                </a:solidFill>
                <a:latin typeface="Spectral"/>
                <a:ea typeface="Spectral"/>
                <a:cs typeface="Spectral"/>
              </a:rPr>
              <a:t>phẩm</a:t>
            </a:r>
            <a:r>
              <a:rPr lang="en">
                <a:solidFill>
                  <a:schemeClr val="dk1"/>
                </a:solidFill>
                <a:latin typeface="Spectral"/>
                <a:ea typeface="Spectral"/>
                <a:cs typeface="Spectral"/>
              </a:rPr>
              <a:t> </a:t>
            </a:r>
            <a:r>
              <a:rPr lang="en" err="1">
                <a:solidFill>
                  <a:schemeClr val="dk1"/>
                </a:solidFill>
                <a:latin typeface="Spectral"/>
                <a:ea typeface="Spectral"/>
                <a:cs typeface="Spectral"/>
              </a:rPr>
              <a:t>trong</a:t>
            </a:r>
            <a:r>
              <a:rPr lang="en">
                <a:solidFill>
                  <a:schemeClr val="dk1"/>
                </a:solidFill>
                <a:latin typeface="Spectral"/>
                <a:ea typeface="Spectral"/>
                <a:cs typeface="Spectral"/>
              </a:rPr>
              <a:t> </a:t>
            </a:r>
            <a:r>
              <a:rPr lang="en" err="1">
                <a:solidFill>
                  <a:schemeClr val="dk1"/>
                </a:solidFill>
                <a:latin typeface="Spectral"/>
                <a:ea typeface="Spectral"/>
                <a:cs typeface="Spectral"/>
              </a:rPr>
              <a:t>đơn</a:t>
            </a:r>
            <a:r>
              <a:rPr lang="en">
                <a:solidFill>
                  <a:schemeClr val="dk1"/>
                </a:solidFill>
                <a:latin typeface="Spectral"/>
                <a:ea typeface="Spectral"/>
                <a:cs typeface="Spectral"/>
              </a:rPr>
              <a:t> </a:t>
            </a:r>
            <a:r>
              <a:rPr lang="en" err="1">
                <a:solidFill>
                  <a:schemeClr val="dk1"/>
                </a:solidFill>
                <a:latin typeface="Spectral"/>
                <a:ea typeface="Spectral"/>
                <a:cs typeface="Spectral"/>
              </a:rPr>
              <a:t>hàng</a:t>
            </a:r>
            <a:r>
              <a:rPr lang="en">
                <a:solidFill>
                  <a:schemeClr val="dk1"/>
                </a:solidFill>
                <a:latin typeface="Spectral"/>
                <a:ea typeface="Spectral"/>
                <a:cs typeface="Spectral"/>
              </a:rPr>
              <a:t> </a:t>
            </a:r>
            <a:r>
              <a:rPr lang="en" err="1">
                <a:solidFill>
                  <a:schemeClr val="dk1"/>
                </a:solidFill>
                <a:latin typeface="Spectral"/>
                <a:ea typeface="Spectral"/>
                <a:cs typeface="Spectral"/>
              </a:rPr>
              <a:t>độc</a:t>
            </a:r>
            <a:r>
              <a:rPr lang="en">
                <a:solidFill>
                  <a:schemeClr val="dk1"/>
                </a:solidFill>
                <a:latin typeface="Spectral"/>
                <a:ea typeface="Spectral"/>
                <a:cs typeface="Spectral"/>
              </a:rPr>
              <a:t> </a:t>
            </a:r>
            <a:r>
              <a:rPr lang="en" err="1">
                <a:solidFill>
                  <a:schemeClr val="dk1"/>
                </a:solidFill>
                <a:latin typeface="Spectral"/>
                <a:ea typeface="Spectral"/>
                <a:cs typeface="Spectral"/>
              </a:rPr>
              <a:t>lập</a:t>
            </a:r>
          </a:p>
          <a:p>
            <a:r>
              <a:rPr lang="en">
                <a:solidFill>
                  <a:schemeClr val="dk1"/>
                </a:solidFill>
                <a:latin typeface="Spectral"/>
                <a:ea typeface="Spectral"/>
                <a:cs typeface="Spectral"/>
              </a:rPr>
              <a:t>       H</a:t>
            </a:r>
            <a:r>
              <a:rPr lang="en" baseline="-25000">
                <a:solidFill>
                  <a:schemeClr val="dk1"/>
                </a:solidFill>
                <a:latin typeface="Spectral"/>
                <a:ea typeface="Spectral"/>
                <a:cs typeface="Spectral"/>
              </a:rPr>
              <a:t>1</a:t>
            </a:r>
            <a:r>
              <a:rPr lang="en">
                <a:solidFill>
                  <a:schemeClr val="dk1"/>
                </a:solidFill>
                <a:latin typeface="Spectral"/>
                <a:ea typeface="Spectral"/>
                <a:cs typeface="Spectral"/>
              </a:rPr>
              <a:t>: </a:t>
            </a:r>
            <a:r>
              <a:rPr lang="en">
                <a:solidFill>
                  <a:schemeClr val="dk1"/>
                </a:solidFill>
                <a:latin typeface="Spectral"/>
                <a:ea typeface="Spectral"/>
              </a:rPr>
              <a:t>Hai </a:t>
            </a:r>
            <a:r>
              <a:rPr lang="en" err="1">
                <a:solidFill>
                  <a:schemeClr val="dk1"/>
                </a:solidFill>
                <a:latin typeface="Spectral"/>
                <a:ea typeface="Spectral"/>
              </a:rPr>
              <a:t>biến</a:t>
            </a:r>
            <a:r>
              <a:rPr lang="en">
                <a:solidFill>
                  <a:schemeClr val="dk1"/>
                </a:solidFill>
                <a:latin typeface="Spectral"/>
                <a:ea typeface="Spectral"/>
              </a:rPr>
              <a:t> </a:t>
            </a:r>
            <a:r>
              <a:rPr lang="en" err="1">
                <a:solidFill>
                  <a:schemeClr val="dk1"/>
                </a:solidFill>
                <a:latin typeface="Spectral"/>
                <a:ea typeface="Spectral"/>
              </a:rPr>
              <a:t>tổng</a:t>
            </a:r>
            <a:r>
              <a:rPr lang="en">
                <a:solidFill>
                  <a:schemeClr val="dk1"/>
                </a:solidFill>
                <a:latin typeface="Spectral"/>
                <a:ea typeface="Spectral"/>
              </a:rPr>
              <a:t> </a:t>
            </a:r>
            <a:r>
              <a:rPr lang="en" err="1">
                <a:solidFill>
                  <a:schemeClr val="dk1"/>
                </a:solidFill>
                <a:latin typeface="Spectral"/>
                <a:ea typeface="Spectral"/>
              </a:rPr>
              <a:t>doanh</a:t>
            </a:r>
            <a:r>
              <a:rPr lang="en">
                <a:solidFill>
                  <a:schemeClr val="dk1"/>
                </a:solidFill>
                <a:latin typeface="Spectral"/>
                <a:ea typeface="Spectral"/>
              </a:rPr>
              <a:t> </a:t>
            </a:r>
            <a:r>
              <a:rPr lang="en" err="1">
                <a:solidFill>
                  <a:schemeClr val="dk1"/>
                </a:solidFill>
                <a:latin typeface="Spectral"/>
                <a:ea typeface="Spectral"/>
              </a:rPr>
              <a:t>thu</a:t>
            </a:r>
            <a:r>
              <a:rPr lang="en">
                <a:solidFill>
                  <a:schemeClr val="dk1"/>
                </a:solidFill>
                <a:latin typeface="Spectral"/>
                <a:ea typeface="Spectral"/>
              </a:rPr>
              <a:t> </a:t>
            </a:r>
            <a:r>
              <a:rPr lang="en" err="1">
                <a:solidFill>
                  <a:schemeClr val="dk1"/>
                </a:solidFill>
                <a:latin typeface="Spectral"/>
                <a:ea typeface="Spectral"/>
              </a:rPr>
              <a:t>và</a:t>
            </a:r>
            <a:r>
              <a:rPr lang="en">
                <a:solidFill>
                  <a:schemeClr val="dk1"/>
                </a:solidFill>
                <a:latin typeface="Spectral"/>
                <a:ea typeface="Spectral"/>
              </a:rPr>
              <a:t> </a:t>
            </a:r>
            <a:r>
              <a:rPr lang="en" err="1">
                <a:solidFill>
                  <a:schemeClr val="dk1"/>
                </a:solidFill>
                <a:latin typeface="Spectral"/>
                <a:ea typeface="Spectral"/>
              </a:rPr>
              <a:t>số</a:t>
            </a:r>
            <a:r>
              <a:rPr lang="en">
                <a:solidFill>
                  <a:schemeClr val="dk1"/>
                </a:solidFill>
                <a:latin typeface="Spectral"/>
                <a:ea typeface="Spectral"/>
              </a:rPr>
              <a:t> </a:t>
            </a:r>
            <a:r>
              <a:rPr lang="en" err="1">
                <a:solidFill>
                  <a:schemeClr val="dk1"/>
                </a:solidFill>
                <a:latin typeface="Spectral"/>
                <a:ea typeface="Spectral"/>
              </a:rPr>
              <a:t>lượng</a:t>
            </a:r>
            <a:r>
              <a:rPr lang="en">
                <a:solidFill>
                  <a:schemeClr val="dk1"/>
                </a:solidFill>
                <a:latin typeface="Spectral"/>
                <a:ea typeface="Spectral"/>
              </a:rPr>
              <a:t> </a:t>
            </a:r>
            <a:r>
              <a:rPr lang="en" err="1">
                <a:solidFill>
                  <a:schemeClr val="dk1"/>
                </a:solidFill>
                <a:latin typeface="Spectral"/>
                <a:ea typeface="Spectral"/>
              </a:rPr>
              <a:t>sản</a:t>
            </a:r>
            <a:r>
              <a:rPr lang="en">
                <a:solidFill>
                  <a:schemeClr val="dk1"/>
                </a:solidFill>
                <a:latin typeface="Spectral"/>
                <a:ea typeface="Spectral"/>
              </a:rPr>
              <a:t> </a:t>
            </a:r>
            <a:r>
              <a:rPr lang="en" err="1">
                <a:solidFill>
                  <a:schemeClr val="dk1"/>
                </a:solidFill>
                <a:latin typeface="Spectral"/>
                <a:ea typeface="Spectral"/>
              </a:rPr>
              <a:t>phẩm</a:t>
            </a:r>
            <a:r>
              <a:rPr lang="en">
                <a:solidFill>
                  <a:schemeClr val="dk1"/>
                </a:solidFill>
                <a:latin typeface="Spectral"/>
                <a:ea typeface="Spectral"/>
              </a:rPr>
              <a:t> </a:t>
            </a:r>
            <a:r>
              <a:rPr lang="en" err="1">
                <a:solidFill>
                  <a:schemeClr val="dk1"/>
                </a:solidFill>
                <a:latin typeface="Spectral"/>
                <a:ea typeface="Spectral"/>
              </a:rPr>
              <a:t>trong</a:t>
            </a:r>
            <a:r>
              <a:rPr lang="en">
                <a:solidFill>
                  <a:schemeClr val="dk1"/>
                </a:solidFill>
                <a:latin typeface="Spectral"/>
                <a:ea typeface="Spectral"/>
              </a:rPr>
              <a:t> </a:t>
            </a:r>
            <a:r>
              <a:rPr lang="en" err="1">
                <a:solidFill>
                  <a:schemeClr val="dk1"/>
                </a:solidFill>
                <a:latin typeface="Spectral"/>
                <a:ea typeface="Spectral"/>
              </a:rPr>
              <a:t>đơn</a:t>
            </a:r>
            <a:r>
              <a:rPr lang="en">
                <a:solidFill>
                  <a:schemeClr val="dk1"/>
                </a:solidFill>
                <a:latin typeface="Spectral"/>
                <a:ea typeface="Spectral"/>
              </a:rPr>
              <a:t> </a:t>
            </a:r>
            <a:r>
              <a:rPr lang="en" err="1">
                <a:solidFill>
                  <a:schemeClr val="dk1"/>
                </a:solidFill>
                <a:latin typeface="Spectral"/>
                <a:ea typeface="Spectral"/>
              </a:rPr>
              <a:t>hàng</a:t>
            </a:r>
            <a:r>
              <a:rPr lang="en">
                <a:solidFill>
                  <a:schemeClr val="dk1"/>
                </a:solidFill>
                <a:latin typeface="Spectral"/>
                <a:ea typeface="Spectral"/>
              </a:rPr>
              <a:t> </a:t>
            </a:r>
            <a:r>
              <a:rPr lang="en" err="1">
                <a:solidFill>
                  <a:schemeClr val="dk1"/>
                </a:solidFill>
                <a:latin typeface="Spectral"/>
                <a:ea typeface="Spectral"/>
              </a:rPr>
              <a:t>có</a:t>
            </a:r>
            <a:r>
              <a:rPr lang="en">
                <a:solidFill>
                  <a:schemeClr val="dk1"/>
                </a:solidFill>
                <a:latin typeface="Spectral"/>
                <a:ea typeface="Spectral"/>
              </a:rPr>
              <a:t> </a:t>
            </a:r>
            <a:r>
              <a:rPr lang="en" err="1">
                <a:solidFill>
                  <a:schemeClr val="dk1"/>
                </a:solidFill>
                <a:latin typeface="Spectral"/>
                <a:ea typeface="Spectral"/>
              </a:rPr>
              <a:t>tương</a:t>
            </a:r>
            <a:r>
              <a:rPr lang="en">
                <a:solidFill>
                  <a:schemeClr val="dk1"/>
                </a:solidFill>
                <a:latin typeface="Spectral"/>
                <a:ea typeface="Spectral"/>
              </a:rPr>
              <a:t> </a:t>
            </a:r>
            <a:r>
              <a:rPr lang="en" err="1">
                <a:solidFill>
                  <a:schemeClr val="dk1"/>
                </a:solidFill>
                <a:latin typeface="Spectral"/>
                <a:ea typeface="Spectral"/>
              </a:rPr>
              <a:t>quan</a:t>
            </a:r>
            <a:r>
              <a:rPr lang="en">
                <a:solidFill>
                  <a:schemeClr val="dk1"/>
                </a:solidFill>
                <a:latin typeface="Spectral"/>
                <a:ea typeface="Spectral"/>
              </a:rPr>
              <a:t> </a:t>
            </a:r>
            <a:r>
              <a:rPr lang="en" err="1">
                <a:solidFill>
                  <a:schemeClr val="dk1"/>
                </a:solidFill>
                <a:latin typeface="Spectral"/>
                <a:ea typeface="Spectral"/>
              </a:rPr>
              <a:t>với</a:t>
            </a:r>
            <a:r>
              <a:rPr lang="en">
                <a:solidFill>
                  <a:schemeClr val="dk1"/>
                </a:solidFill>
                <a:latin typeface="Spectral"/>
                <a:ea typeface="Spectral"/>
              </a:rPr>
              <a:t> </a:t>
            </a:r>
            <a:r>
              <a:rPr lang="en" err="1">
                <a:solidFill>
                  <a:schemeClr val="dk1"/>
                </a:solidFill>
                <a:latin typeface="Spectral"/>
                <a:ea typeface="Spectral"/>
              </a:rPr>
              <a:t>nhau</a:t>
            </a:r>
          </a:p>
          <a:p>
            <a:endParaRPr lang="en">
              <a:solidFill>
                <a:schemeClr val="dk1"/>
              </a:solidFill>
              <a:latin typeface="Spectral"/>
              <a:ea typeface="Spectral"/>
            </a:endParaRPr>
          </a:p>
        </p:txBody>
      </p:sp>
      <p:sp>
        <p:nvSpPr>
          <p:cNvPr id="10" name="Google Shape;594;p47">
            <a:extLst>
              <a:ext uri="{FF2B5EF4-FFF2-40B4-BE49-F238E27FC236}">
                <a16:creationId xmlns:a16="http://schemas.microsoft.com/office/drawing/2014/main" id="{3BADD261-8E60-F704-497A-599E965164FD}"/>
              </a:ext>
            </a:extLst>
          </p:cNvPr>
          <p:cNvSpPr txBox="1"/>
          <p:nvPr/>
        </p:nvSpPr>
        <p:spPr>
          <a:xfrm flipH="1">
            <a:off x="236061" y="3321327"/>
            <a:ext cx="7228084" cy="571800"/>
          </a:xfrm>
          <a:prstGeom prst="rect">
            <a:avLst/>
          </a:prstGeom>
          <a:noFill/>
          <a:ln>
            <a:noFill/>
          </a:ln>
        </p:spPr>
        <p:txBody>
          <a:bodyPr spcFirstLastPara="1" wrap="square" lIns="91425" tIns="91425" rIns="91425" bIns="91425" anchor="t" anchorCtr="0">
            <a:noAutofit/>
          </a:bodyPr>
          <a:lstStyle/>
          <a:p>
            <a:r>
              <a:rPr lang="en">
                <a:solidFill>
                  <a:schemeClr val="dk1"/>
                </a:solidFill>
                <a:latin typeface="Spectral"/>
                <a:ea typeface="Spectral"/>
                <a:cs typeface="Spectral"/>
              </a:rPr>
              <a:t>3. </a:t>
            </a:r>
            <a:r>
              <a:rPr lang="en" err="1">
                <a:solidFill>
                  <a:schemeClr val="dk1"/>
                </a:solidFill>
                <a:latin typeface="Spectral"/>
                <a:ea typeface="Spectral"/>
                <a:cs typeface="Spectral"/>
              </a:rPr>
              <a:t>Kết</a:t>
            </a:r>
            <a:r>
              <a:rPr lang="en">
                <a:solidFill>
                  <a:schemeClr val="dk1"/>
                </a:solidFill>
                <a:latin typeface="Spectral"/>
                <a:ea typeface="Spectral"/>
                <a:cs typeface="Spectral"/>
              </a:rPr>
              <a:t> </a:t>
            </a:r>
            <a:r>
              <a:rPr lang="en" err="1">
                <a:solidFill>
                  <a:schemeClr val="dk1"/>
                </a:solidFill>
                <a:latin typeface="Spectral"/>
                <a:ea typeface="Spectral"/>
                <a:cs typeface="Spectral"/>
              </a:rPr>
              <a:t>quả</a:t>
            </a:r>
            <a:r>
              <a:rPr lang="en">
                <a:solidFill>
                  <a:schemeClr val="dk1"/>
                </a:solidFill>
                <a:latin typeface="Spectral"/>
                <a:ea typeface="Spectral"/>
                <a:cs typeface="Spectral"/>
              </a:rPr>
              <a:t>:</a:t>
            </a:r>
            <a:endParaRPr lang="en-US">
              <a:solidFill>
                <a:schemeClr val="dk1"/>
              </a:solidFill>
            </a:endParaRPr>
          </a:p>
          <a:p>
            <a:endParaRPr lang="en-US">
              <a:solidFill>
                <a:schemeClr val="dk1"/>
              </a:solidFill>
              <a:ea typeface="Spectral"/>
            </a:endParaRPr>
          </a:p>
        </p:txBody>
      </p:sp>
      <p:pic>
        <p:nvPicPr>
          <p:cNvPr id="2" name="Picture 3">
            <a:extLst>
              <a:ext uri="{FF2B5EF4-FFF2-40B4-BE49-F238E27FC236}">
                <a16:creationId xmlns:a16="http://schemas.microsoft.com/office/drawing/2014/main" id="{882C978B-E960-18DA-04F4-E3E4B0DA1253}"/>
              </a:ext>
            </a:extLst>
          </p:cNvPr>
          <p:cNvPicPr>
            <a:picLocks noChangeAspect="1"/>
          </p:cNvPicPr>
          <p:nvPr/>
        </p:nvPicPr>
        <p:blipFill>
          <a:blip r:embed="rId3"/>
          <a:stretch>
            <a:fillRect/>
          </a:stretch>
        </p:blipFill>
        <p:spPr>
          <a:xfrm>
            <a:off x="592428" y="1727126"/>
            <a:ext cx="5133840" cy="264521"/>
          </a:xfrm>
          <a:prstGeom prst="rect">
            <a:avLst/>
          </a:prstGeom>
        </p:spPr>
      </p:pic>
      <p:pic>
        <p:nvPicPr>
          <p:cNvPr id="4" name="Picture 4" descr="Text&#10;&#10;Description automatically generated">
            <a:extLst>
              <a:ext uri="{FF2B5EF4-FFF2-40B4-BE49-F238E27FC236}">
                <a16:creationId xmlns:a16="http://schemas.microsoft.com/office/drawing/2014/main" id="{CD6801F3-1F46-E69C-8FB5-B9D9E77E0ACA}"/>
              </a:ext>
            </a:extLst>
          </p:cNvPr>
          <p:cNvPicPr>
            <a:picLocks noChangeAspect="1"/>
          </p:cNvPicPr>
          <p:nvPr/>
        </p:nvPicPr>
        <p:blipFill>
          <a:blip r:embed="rId4"/>
          <a:stretch>
            <a:fillRect/>
          </a:stretch>
        </p:blipFill>
        <p:spPr>
          <a:xfrm>
            <a:off x="761464" y="3749962"/>
            <a:ext cx="4401354" cy="831097"/>
          </a:xfrm>
          <a:prstGeom prst="rect">
            <a:avLst/>
          </a:prstGeom>
        </p:spPr>
      </p:pic>
      <p:sp>
        <p:nvSpPr>
          <p:cNvPr id="5" name="TextBox 4">
            <a:extLst>
              <a:ext uri="{FF2B5EF4-FFF2-40B4-BE49-F238E27FC236}">
                <a16:creationId xmlns:a16="http://schemas.microsoft.com/office/drawing/2014/main" id="{D8A8EC84-7887-E24C-A2FC-BBE9D6412AD9}"/>
              </a:ext>
            </a:extLst>
          </p:cNvPr>
          <p:cNvSpPr txBox="1"/>
          <p:nvPr/>
        </p:nvSpPr>
        <p:spPr>
          <a:xfrm>
            <a:off x="5519805" y="3797255"/>
            <a:ext cx="2984677" cy="738664"/>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Spectral"/>
              </a:rPr>
              <a:t>P-value </a:t>
            </a:r>
            <a:r>
              <a:rPr lang="en-US" err="1">
                <a:latin typeface="Spectral"/>
              </a:rPr>
              <a:t>rất</a:t>
            </a:r>
            <a:r>
              <a:rPr lang="en-US">
                <a:latin typeface="Spectral"/>
              </a:rPr>
              <a:t> </a:t>
            </a:r>
            <a:r>
              <a:rPr lang="en-US" err="1">
                <a:latin typeface="Spectral"/>
              </a:rPr>
              <a:t>nhỏ</a:t>
            </a:r>
            <a:r>
              <a:rPr lang="en-US">
                <a:latin typeface="Spectral"/>
              </a:rPr>
              <a:t> (</a:t>
            </a:r>
            <a:r>
              <a:rPr lang="en-US" err="1">
                <a:latin typeface="Spectral"/>
              </a:rPr>
              <a:t>nhỏ</a:t>
            </a:r>
            <a:r>
              <a:rPr lang="en-US">
                <a:latin typeface="Spectral"/>
              </a:rPr>
              <a:t> </a:t>
            </a:r>
            <a:r>
              <a:rPr lang="en-US" err="1">
                <a:latin typeface="Spectral"/>
              </a:rPr>
              <a:t>hơn</a:t>
            </a:r>
            <a:r>
              <a:rPr lang="en-US">
                <a:latin typeface="Spectral"/>
              </a:rPr>
              <a:t> </a:t>
            </a:r>
            <a:r>
              <a:rPr lang="en-US" err="1">
                <a:latin typeface="Spectral"/>
              </a:rPr>
              <a:t>mức</a:t>
            </a:r>
            <a:r>
              <a:rPr lang="en-US">
                <a:latin typeface="Spectral"/>
              </a:rPr>
              <a:t> ý </a:t>
            </a:r>
            <a:r>
              <a:rPr lang="en-US" err="1">
                <a:latin typeface="Spectral"/>
              </a:rPr>
              <a:t>nghĩa</a:t>
            </a:r>
            <a:r>
              <a:rPr lang="en-US">
                <a:latin typeface="Spectral"/>
              </a:rPr>
              <a:t>). </a:t>
            </a:r>
            <a:r>
              <a:rPr lang="en-US" err="1">
                <a:latin typeface="Spectral"/>
              </a:rPr>
              <a:t>Vì</a:t>
            </a:r>
            <a:r>
              <a:rPr lang="en-US">
                <a:latin typeface="Spectral"/>
              </a:rPr>
              <a:t> </a:t>
            </a:r>
            <a:r>
              <a:rPr lang="en-US" err="1">
                <a:latin typeface="Spectral"/>
              </a:rPr>
              <a:t>vậy</a:t>
            </a:r>
            <a:r>
              <a:rPr lang="en-US">
                <a:latin typeface="Spectral"/>
              </a:rPr>
              <a:t>, </a:t>
            </a:r>
            <a:r>
              <a:rPr lang="en-US" err="1">
                <a:latin typeface="Spectral"/>
              </a:rPr>
              <a:t>bác</a:t>
            </a:r>
            <a:r>
              <a:rPr lang="en-US">
                <a:latin typeface="Spectral"/>
              </a:rPr>
              <a:t> </a:t>
            </a:r>
            <a:r>
              <a:rPr lang="en-US" err="1">
                <a:latin typeface="Spectral"/>
              </a:rPr>
              <a:t>bỏ</a:t>
            </a:r>
            <a:r>
              <a:rPr lang="en-US">
                <a:latin typeface="Spectral"/>
              </a:rPr>
              <a:t> H</a:t>
            </a:r>
            <a:r>
              <a:rPr lang="en-US" baseline="-25000">
                <a:latin typeface="Spectral"/>
              </a:rPr>
              <a:t>0</a:t>
            </a:r>
            <a:r>
              <a:rPr lang="en-US">
                <a:latin typeface="Spectral"/>
              </a:rPr>
              <a:t>, </a:t>
            </a:r>
            <a:r>
              <a:rPr lang="en-US" err="1">
                <a:latin typeface="Spectral"/>
              </a:rPr>
              <a:t>hai</a:t>
            </a:r>
            <a:r>
              <a:rPr lang="en-US">
                <a:latin typeface="Spectral"/>
              </a:rPr>
              <a:t> </a:t>
            </a:r>
            <a:r>
              <a:rPr lang="en-US" err="1">
                <a:latin typeface="Spectral"/>
              </a:rPr>
              <a:t>biến</a:t>
            </a:r>
            <a:r>
              <a:rPr lang="en-US">
                <a:latin typeface="Spectral"/>
              </a:rPr>
              <a:t> </a:t>
            </a:r>
            <a:r>
              <a:rPr lang="en-US" err="1">
                <a:latin typeface="Spectral"/>
              </a:rPr>
              <a:t>này</a:t>
            </a:r>
            <a:r>
              <a:rPr lang="en-US">
                <a:latin typeface="Spectral"/>
              </a:rPr>
              <a:t> </a:t>
            </a:r>
            <a:r>
              <a:rPr lang="en-US" err="1">
                <a:latin typeface="Spectral"/>
              </a:rPr>
              <a:t>có</a:t>
            </a:r>
            <a:r>
              <a:rPr lang="en-US">
                <a:latin typeface="Spectral"/>
              </a:rPr>
              <a:t> </a:t>
            </a:r>
            <a:r>
              <a:rPr lang="en-US" err="1">
                <a:latin typeface="Spectral"/>
              </a:rPr>
              <a:t>tương</a:t>
            </a:r>
            <a:r>
              <a:rPr lang="en-US">
                <a:latin typeface="Spectral"/>
              </a:rPr>
              <a:t> </a:t>
            </a:r>
            <a:r>
              <a:rPr lang="en-US" err="1">
                <a:latin typeface="Spectral"/>
              </a:rPr>
              <a:t>quan</a:t>
            </a:r>
            <a:r>
              <a:rPr lang="en-US">
                <a:latin typeface="Spectral"/>
              </a:rPr>
              <a:t> </a:t>
            </a:r>
            <a:r>
              <a:rPr lang="en-US" err="1">
                <a:latin typeface="Spectral"/>
              </a:rPr>
              <a:t>với</a:t>
            </a:r>
            <a:r>
              <a:rPr lang="en-US">
                <a:latin typeface="Spectral"/>
              </a:rPr>
              <a:t> </a:t>
            </a:r>
            <a:r>
              <a:rPr lang="en-US" err="1">
                <a:latin typeface="Spectral"/>
              </a:rPr>
              <a:t>nhau</a:t>
            </a:r>
            <a:endParaRPr lang="en-US">
              <a:latin typeface="Spectral"/>
            </a:endParaRPr>
          </a:p>
        </p:txBody>
      </p:sp>
      <p:sp>
        <p:nvSpPr>
          <p:cNvPr id="6" name="Google Shape;809;p52">
            <a:extLst>
              <a:ext uri="{FF2B5EF4-FFF2-40B4-BE49-F238E27FC236}">
                <a16:creationId xmlns:a16="http://schemas.microsoft.com/office/drawing/2014/main" id="{58A25B81-ADD6-4A3A-4CDD-60D93FC2CC66}"/>
              </a:ext>
            </a:extLst>
          </p:cNvPr>
          <p:cNvSpPr/>
          <p:nvPr/>
        </p:nvSpPr>
        <p:spPr>
          <a:xfrm rot="16200000" flipH="1">
            <a:off x="7959304" y="379637"/>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10;p52">
            <a:extLst>
              <a:ext uri="{FF2B5EF4-FFF2-40B4-BE49-F238E27FC236}">
                <a16:creationId xmlns:a16="http://schemas.microsoft.com/office/drawing/2014/main" id="{1EF2386B-F8B1-6F07-79A2-00E0AED2384B}"/>
              </a:ext>
            </a:extLst>
          </p:cNvPr>
          <p:cNvSpPr/>
          <p:nvPr/>
        </p:nvSpPr>
        <p:spPr>
          <a:xfrm flipH="1">
            <a:off x="-723510" y="3454623"/>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8" descr="Chart, scatter chart&#10;&#10;Description automatically generated">
            <a:extLst>
              <a:ext uri="{FF2B5EF4-FFF2-40B4-BE49-F238E27FC236}">
                <a16:creationId xmlns:a16="http://schemas.microsoft.com/office/drawing/2014/main" id="{387ED718-0B85-3405-9727-F42B6A701C47}"/>
              </a:ext>
            </a:extLst>
          </p:cNvPr>
          <p:cNvPicPr>
            <a:picLocks noChangeAspect="1"/>
          </p:cNvPicPr>
          <p:nvPr/>
        </p:nvPicPr>
        <p:blipFill>
          <a:blip r:embed="rId5"/>
          <a:stretch>
            <a:fillRect/>
          </a:stretch>
        </p:blipFill>
        <p:spPr>
          <a:xfrm>
            <a:off x="12569422" y="-2989362"/>
            <a:ext cx="5938769" cy="3422705"/>
          </a:xfrm>
          <a:prstGeom prst="rect">
            <a:avLst/>
          </a:prstGeom>
        </p:spPr>
      </p:pic>
    </p:spTree>
    <p:extLst>
      <p:ext uri="{BB962C8B-B14F-4D97-AF65-F5344CB8AC3E}">
        <p14:creationId xmlns:p14="http://schemas.microsoft.com/office/powerpoint/2010/main" val="339975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1"/>
          <p:cNvSpPr txBox="1">
            <a:spLocks noGrp="1"/>
          </p:cNvSpPr>
          <p:nvPr>
            <p:ph type="title"/>
          </p:nvPr>
        </p:nvSpPr>
        <p:spPr>
          <a:xfrm>
            <a:off x="719950" y="44713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Mục tiêu</a:t>
            </a:r>
            <a:endParaRPr/>
          </a:p>
        </p:txBody>
      </p:sp>
      <p:sp>
        <p:nvSpPr>
          <p:cNvPr id="369" name="Google Shape;369;p41"/>
          <p:cNvSpPr txBox="1"/>
          <p:nvPr/>
        </p:nvSpPr>
        <p:spPr>
          <a:xfrm>
            <a:off x="834454" y="1620650"/>
            <a:ext cx="1868700" cy="6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dk1"/>
                </a:solidFill>
                <a:latin typeface="Spectral"/>
                <a:ea typeface="Spectral"/>
                <a:cs typeface="Spectral"/>
                <a:sym typeface="Spectral"/>
              </a:rPr>
              <a:t>Phân tích dữ liệu khám phá</a:t>
            </a:r>
            <a:endParaRPr>
              <a:solidFill>
                <a:schemeClr val="dk1"/>
              </a:solidFill>
              <a:latin typeface="Spectral"/>
              <a:ea typeface="Spectral"/>
              <a:cs typeface="Spectral"/>
              <a:sym typeface="Spectral"/>
            </a:endParaRPr>
          </a:p>
        </p:txBody>
      </p:sp>
      <p:sp>
        <p:nvSpPr>
          <p:cNvPr id="370" name="Google Shape;370;p41"/>
          <p:cNvSpPr/>
          <p:nvPr/>
        </p:nvSpPr>
        <p:spPr>
          <a:xfrm>
            <a:off x="1352379" y="3577215"/>
            <a:ext cx="832800" cy="8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txBox="1"/>
          <p:nvPr/>
        </p:nvSpPr>
        <p:spPr>
          <a:xfrm>
            <a:off x="4572063" y="1620650"/>
            <a:ext cx="1868699" cy="6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dk1"/>
                </a:solidFill>
                <a:latin typeface="Spectral"/>
                <a:ea typeface="Spectral"/>
                <a:cs typeface="Spectral"/>
                <a:sym typeface="Spectral"/>
              </a:rPr>
              <a:t>Trực quan hóa dữ liệu</a:t>
            </a:r>
            <a:endParaRPr>
              <a:solidFill>
                <a:schemeClr val="dk1"/>
              </a:solidFill>
              <a:latin typeface="Spectral"/>
              <a:ea typeface="Spectral"/>
              <a:cs typeface="Spectral"/>
              <a:sym typeface="Spectral"/>
            </a:endParaRPr>
          </a:p>
        </p:txBody>
      </p:sp>
      <p:sp>
        <p:nvSpPr>
          <p:cNvPr id="374" name="Google Shape;374;p41"/>
          <p:cNvSpPr txBox="1"/>
          <p:nvPr/>
        </p:nvSpPr>
        <p:spPr>
          <a:xfrm>
            <a:off x="2703239" y="3692051"/>
            <a:ext cx="1868700" cy="6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dk1"/>
                </a:solidFill>
                <a:latin typeface="Spectral"/>
                <a:ea typeface="Spectral"/>
                <a:cs typeface="Spectral"/>
                <a:sym typeface="Spectral"/>
              </a:rPr>
              <a:t>Phân tích phân khúc khách hàng</a:t>
            </a:r>
            <a:endParaRPr>
              <a:solidFill>
                <a:schemeClr val="dk1"/>
              </a:solidFill>
              <a:latin typeface="Spectral"/>
              <a:ea typeface="Spectral"/>
              <a:cs typeface="Spectral"/>
              <a:sym typeface="Spectral"/>
            </a:endParaRPr>
          </a:p>
        </p:txBody>
      </p:sp>
      <p:sp>
        <p:nvSpPr>
          <p:cNvPr id="376" name="Google Shape;376;p41"/>
          <p:cNvSpPr txBox="1"/>
          <p:nvPr/>
        </p:nvSpPr>
        <p:spPr>
          <a:xfrm>
            <a:off x="6454042" y="3677265"/>
            <a:ext cx="1868700" cy="685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vi-VN">
                <a:solidFill>
                  <a:schemeClr val="dk1"/>
                </a:solidFill>
                <a:latin typeface="Spectral"/>
                <a:ea typeface="Spectral"/>
                <a:cs typeface="Spectral"/>
                <a:sym typeface="Spectral"/>
              </a:rPr>
              <a:t>Rút ra kết luận</a:t>
            </a:r>
            <a:endParaRPr>
              <a:solidFill>
                <a:schemeClr val="dk1"/>
              </a:solidFill>
              <a:latin typeface="Spectral"/>
              <a:ea typeface="Spectral"/>
              <a:cs typeface="Spectral"/>
              <a:sym typeface="Spectral"/>
            </a:endParaRPr>
          </a:p>
        </p:txBody>
      </p:sp>
      <p:sp>
        <p:nvSpPr>
          <p:cNvPr id="377" name="Google Shape;377;p41"/>
          <p:cNvSpPr/>
          <p:nvPr/>
        </p:nvSpPr>
        <p:spPr>
          <a:xfrm>
            <a:off x="3221196" y="1394026"/>
            <a:ext cx="832800" cy="8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p:nvPr/>
        </p:nvSpPr>
        <p:spPr>
          <a:xfrm>
            <a:off x="5090013" y="3577215"/>
            <a:ext cx="832800" cy="8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1"/>
          <p:cNvSpPr/>
          <p:nvPr/>
        </p:nvSpPr>
        <p:spPr>
          <a:xfrm>
            <a:off x="6958830" y="1366213"/>
            <a:ext cx="832800" cy="8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1"/>
          <p:cNvSpPr/>
          <p:nvPr/>
        </p:nvSpPr>
        <p:spPr>
          <a:xfrm>
            <a:off x="1309925" y="2615050"/>
            <a:ext cx="917700" cy="5058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3000">
                <a:solidFill>
                  <a:schemeClr val="lt1"/>
                </a:solidFill>
                <a:latin typeface="Cormorant Garamond SemiBold"/>
                <a:ea typeface="Cormorant Garamond SemiBold"/>
                <a:cs typeface="Cormorant Garamond SemiBold"/>
                <a:sym typeface="Cormorant Garamond SemiBold"/>
              </a:rPr>
              <a:t>1</a:t>
            </a:r>
            <a:endParaRPr sz="3000">
              <a:solidFill>
                <a:schemeClr val="lt1"/>
              </a:solidFill>
              <a:latin typeface="Cormorant Garamond SemiBold"/>
              <a:ea typeface="Cormorant Garamond SemiBold"/>
              <a:cs typeface="Cormorant Garamond SemiBold"/>
              <a:sym typeface="Cormorant Garamond SemiBold"/>
            </a:endParaRPr>
          </a:p>
        </p:txBody>
      </p:sp>
      <p:sp>
        <p:nvSpPr>
          <p:cNvPr id="381" name="Google Shape;381;p41"/>
          <p:cNvSpPr/>
          <p:nvPr/>
        </p:nvSpPr>
        <p:spPr>
          <a:xfrm>
            <a:off x="3178742" y="2615050"/>
            <a:ext cx="917700" cy="5058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3000">
                <a:solidFill>
                  <a:schemeClr val="lt1"/>
                </a:solidFill>
                <a:latin typeface="Cormorant Garamond SemiBold"/>
                <a:ea typeface="Cormorant Garamond SemiBold"/>
                <a:cs typeface="Cormorant Garamond SemiBold"/>
                <a:sym typeface="Cormorant Garamond SemiBold"/>
              </a:rPr>
              <a:t>2</a:t>
            </a:r>
            <a:endParaRPr sz="3000">
              <a:solidFill>
                <a:schemeClr val="lt1"/>
              </a:solidFill>
              <a:latin typeface="Cormorant Garamond SemiBold"/>
              <a:ea typeface="Cormorant Garamond SemiBold"/>
              <a:cs typeface="Cormorant Garamond SemiBold"/>
              <a:sym typeface="Cormorant Garamond SemiBold"/>
            </a:endParaRPr>
          </a:p>
        </p:txBody>
      </p:sp>
      <p:sp>
        <p:nvSpPr>
          <p:cNvPr id="382" name="Google Shape;382;p41"/>
          <p:cNvSpPr/>
          <p:nvPr/>
        </p:nvSpPr>
        <p:spPr>
          <a:xfrm>
            <a:off x="5047558" y="2615050"/>
            <a:ext cx="917700" cy="5058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3000">
                <a:solidFill>
                  <a:schemeClr val="lt1"/>
                </a:solidFill>
                <a:latin typeface="Cormorant Garamond SemiBold"/>
                <a:ea typeface="Cormorant Garamond SemiBold"/>
                <a:cs typeface="Cormorant Garamond SemiBold"/>
                <a:sym typeface="Cormorant Garamond SemiBold"/>
              </a:rPr>
              <a:t>3</a:t>
            </a:r>
            <a:endParaRPr sz="3000">
              <a:solidFill>
                <a:schemeClr val="lt1"/>
              </a:solidFill>
              <a:latin typeface="Cormorant Garamond SemiBold"/>
              <a:ea typeface="Cormorant Garamond SemiBold"/>
              <a:cs typeface="Cormorant Garamond SemiBold"/>
              <a:sym typeface="Cormorant Garamond SemiBold"/>
            </a:endParaRPr>
          </a:p>
        </p:txBody>
      </p:sp>
      <p:sp>
        <p:nvSpPr>
          <p:cNvPr id="383" name="Google Shape;383;p41"/>
          <p:cNvSpPr/>
          <p:nvPr/>
        </p:nvSpPr>
        <p:spPr>
          <a:xfrm>
            <a:off x="6916375" y="2615050"/>
            <a:ext cx="917700" cy="5058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3000">
                <a:solidFill>
                  <a:schemeClr val="lt1"/>
                </a:solidFill>
                <a:latin typeface="Cormorant Garamond SemiBold"/>
                <a:ea typeface="Cormorant Garamond SemiBold"/>
                <a:cs typeface="Cormorant Garamond SemiBold"/>
                <a:sym typeface="Cormorant Garamond SemiBold"/>
              </a:rPr>
              <a:t>4</a:t>
            </a:r>
            <a:endParaRPr sz="3000">
              <a:solidFill>
                <a:schemeClr val="lt1"/>
              </a:solidFill>
              <a:latin typeface="Cormorant Garamond SemiBold"/>
              <a:ea typeface="Cormorant Garamond SemiBold"/>
              <a:cs typeface="Cormorant Garamond SemiBold"/>
              <a:sym typeface="Cormorant Garamond SemiBold"/>
            </a:endParaRPr>
          </a:p>
        </p:txBody>
      </p:sp>
      <p:cxnSp>
        <p:nvCxnSpPr>
          <p:cNvPr id="384" name="Google Shape;384;p41"/>
          <p:cNvCxnSpPr>
            <a:endCxn id="370" idx="0"/>
          </p:cNvCxnSpPr>
          <p:nvPr/>
        </p:nvCxnSpPr>
        <p:spPr>
          <a:xfrm>
            <a:off x="1768779" y="3120915"/>
            <a:ext cx="0" cy="456300"/>
          </a:xfrm>
          <a:prstGeom prst="straightConnector1">
            <a:avLst/>
          </a:prstGeom>
          <a:noFill/>
          <a:ln w="9525" cap="flat" cmpd="sng">
            <a:solidFill>
              <a:schemeClr val="dk1"/>
            </a:solidFill>
            <a:prstDash val="solid"/>
            <a:round/>
            <a:headEnd type="none" w="med" len="med"/>
            <a:tailEnd type="none" w="med" len="med"/>
          </a:ln>
        </p:spPr>
      </p:cxnSp>
      <p:cxnSp>
        <p:nvCxnSpPr>
          <p:cNvPr id="385" name="Google Shape;385;p41"/>
          <p:cNvCxnSpPr>
            <a:stCxn id="377" idx="4"/>
            <a:endCxn id="381" idx="0"/>
          </p:cNvCxnSpPr>
          <p:nvPr/>
        </p:nvCxnSpPr>
        <p:spPr>
          <a:xfrm>
            <a:off x="3637596" y="2226826"/>
            <a:ext cx="0" cy="388200"/>
          </a:xfrm>
          <a:prstGeom prst="straightConnector1">
            <a:avLst/>
          </a:prstGeom>
          <a:noFill/>
          <a:ln w="9525" cap="flat" cmpd="sng">
            <a:solidFill>
              <a:schemeClr val="dk1"/>
            </a:solidFill>
            <a:prstDash val="solid"/>
            <a:round/>
            <a:headEnd type="none" w="med" len="med"/>
            <a:tailEnd type="none" w="med" len="med"/>
          </a:ln>
        </p:spPr>
      </p:cxnSp>
      <p:cxnSp>
        <p:nvCxnSpPr>
          <p:cNvPr id="386" name="Google Shape;386;p41"/>
          <p:cNvCxnSpPr>
            <a:stCxn id="382" idx="2"/>
            <a:endCxn id="378" idx="0"/>
          </p:cNvCxnSpPr>
          <p:nvPr/>
        </p:nvCxnSpPr>
        <p:spPr>
          <a:xfrm>
            <a:off x="5506408" y="3120850"/>
            <a:ext cx="0" cy="456300"/>
          </a:xfrm>
          <a:prstGeom prst="straightConnector1">
            <a:avLst/>
          </a:prstGeom>
          <a:noFill/>
          <a:ln w="9525" cap="flat" cmpd="sng">
            <a:solidFill>
              <a:schemeClr val="dk1"/>
            </a:solidFill>
            <a:prstDash val="solid"/>
            <a:round/>
            <a:headEnd type="none" w="med" len="med"/>
            <a:tailEnd type="none" w="med" len="med"/>
          </a:ln>
        </p:spPr>
      </p:cxnSp>
      <p:cxnSp>
        <p:nvCxnSpPr>
          <p:cNvPr id="387" name="Google Shape;387;p41"/>
          <p:cNvCxnSpPr>
            <a:stCxn id="379" idx="4"/>
            <a:endCxn id="383" idx="0"/>
          </p:cNvCxnSpPr>
          <p:nvPr/>
        </p:nvCxnSpPr>
        <p:spPr>
          <a:xfrm>
            <a:off x="7375230" y="2199013"/>
            <a:ext cx="0" cy="416100"/>
          </a:xfrm>
          <a:prstGeom prst="straightConnector1">
            <a:avLst/>
          </a:prstGeom>
          <a:noFill/>
          <a:ln w="9525" cap="flat" cmpd="sng">
            <a:solidFill>
              <a:schemeClr val="dk1"/>
            </a:solidFill>
            <a:prstDash val="solid"/>
            <a:round/>
            <a:headEnd type="none" w="med" len="med"/>
            <a:tailEnd type="none" w="med" len="med"/>
          </a:ln>
        </p:spPr>
      </p:cxnSp>
      <p:cxnSp>
        <p:nvCxnSpPr>
          <p:cNvPr id="388" name="Google Shape;388;p41"/>
          <p:cNvCxnSpPr>
            <a:stCxn id="369" idx="2"/>
          </p:cNvCxnSpPr>
          <p:nvPr/>
        </p:nvCxnSpPr>
        <p:spPr>
          <a:xfrm>
            <a:off x="1768804" y="2306150"/>
            <a:ext cx="0" cy="373200"/>
          </a:xfrm>
          <a:prstGeom prst="straightConnector1">
            <a:avLst/>
          </a:prstGeom>
          <a:noFill/>
          <a:ln w="9525" cap="flat" cmpd="sng">
            <a:solidFill>
              <a:schemeClr val="dk1"/>
            </a:solidFill>
            <a:prstDash val="solid"/>
            <a:round/>
            <a:headEnd type="none" w="med" len="med"/>
            <a:tailEnd type="none" w="med" len="med"/>
          </a:ln>
        </p:spPr>
      </p:cxnSp>
      <p:cxnSp>
        <p:nvCxnSpPr>
          <p:cNvPr id="389" name="Google Shape;389;p41"/>
          <p:cNvCxnSpPr>
            <a:cxnSpLocks/>
            <a:stCxn id="381" idx="2"/>
          </p:cNvCxnSpPr>
          <p:nvPr/>
        </p:nvCxnSpPr>
        <p:spPr>
          <a:xfrm>
            <a:off x="3637592" y="3120850"/>
            <a:ext cx="0" cy="42510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1"/>
          <p:cNvCxnSpPr>
            <a:cxnSpLocks/>
            <a:stCxn id="383" idx="2"/>
          </p:cNvCxnSpPr>
          <p:nvPr/>
        </p:nvCxnSpPr>
        <p:spPr>
          <a:xfrm>
            <a:off x="7375225" y="3120850"/>
            <a:ext cx="0" cy="425100"/>
          </a:xfrm>
          <a:prstGeom prst="straightConnector1">
            <a:avLst/>
          </a:prstGeom>
          <a:noFill/>
          <a:ln w="9525" cap="flat" cmpd="sng">
            <a:solidFill>
              <a:schemeClr val="dk1"/>
            </a:solidFill>
            <a:prstDash val="solid"/>
            <a:round/>
            <a:headEnd type="none" w="med" len="med"/>
            <a:tailEnd type="none" w="med" len="med"/>
          </a:ln>
        </p:spPr>
      </p:cxnSp>
      <p:cxnSp>
        <p:nvCxnSpPr>
          <p:cNvPr id="391" name="Google Shape;391;p41"/>
          <p:cNvCxnSpPr>
            <a:cxnSpLocks/>
            <a:stCxn id="382" idx="0"/>
            <a:endCxn id="372" idx="2"/>
          </p:cNvCxnSpPr>
          <p:nvPr/>
        </p:nvCxnSpPr>
        <p:spPr>
          <a:xfrm flipV="1">
            <a:off x="5506408" y="2306150"/>
            <a:ext cx="5" cy="308900"/>
          </a:xfrm>
          <a:prstGeom prst="straightConnector1">
            <a:avLst/>
          </a:prstGeom>
          <a:noFill/>
          <a:ln w="9525" cap="flat" cmpd="sng">
            <a:solidFill>
              <a:schemeClr val="dk1"/>
            </a:solidFill>
            <a:prstDash val="solid"/>
            <a:round/>
            <a:headEnd type="none" w="med" len="med"/>
            <a:tailEnd type="none" w="med" len="med"/>
          </a:ln>
        </p:spPr>
      </p:cxnSp>
      <p:grpSp>
        <p:nvGrpSpPr>
          <p:cNvPr id="392" name="Google Shape;392;p41"/>
          <p:cNvGrpSpPr/>
          <p:nvPr/>
        </p:nvGrpSpPr>
        <p:grpSpPr>
          <a:xfrm>
            <a:off x="3428777" y="1617003"/>
            <a:ext cx="417588" cy="386826"/>
            <a:chOff x="4266025" y="3609275"/>
            <a:chExt cx="299325" cy="277275"/>
          </a:xfrm>
        </p:grpSpPr>
        <p:sp>
          <p:nvSpPr>
            <p:cNvPr id="393" name="Google Shape;393;p41"/>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1"/>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1"/>
          <p:cNvGrpSpPr/>
          <p:nvPr/>
        </p:nvGrpSpPr>
        <p:grpSpPr>
          <a:xfrm>
            <a:off x="1560497" y="3787051"/>
            <a:ext cx="416507" cy="413159"/>
            <a:chOff x="946175" y="3253275"/>
            <a:chExt cx="298550" cy="296150"/>
          </a:xfrm>
        </p:grpSpPr>
        <p:sp>
          <p:nvSpPr>
            <p:cNvPr id="396" name="Google Shape;396;p41"/>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1"/>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1"/>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 name="Google Shape;401;p41"/>
          <p:cNvGrpSpPr/>
          <p:nvPr/>
        </p:nvGrpSpPr>
        <p:grpSpPr>
          <a:xfrm>
            <a:off x="5375458" y="3788671"/>
            <a:ext cx="414310" cy="409915"/>
            <a:chOff x="946175" y="3619500"/>
            <a:chExt cx="296975" cy="293825"/>
          </a:xfrm>
        </p:grpSpPr>
        <p:sp>
          <p:nvSpPr>
            <p:cNvPr id="402" name="Google Shape;402;p41"/>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1"/>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41"/>
          <p:cNvGrpSpPr/>
          <p:nvPr/>
        </p:nvGrpSpPr>
        <p:grpSpPr>
          <a:xfrm>
            <a:off x="7193915" y="1576593"/>
            <a:ext cx="362621" cy="412078"/>
            <a:chOff x="5736525" y="3963700"/>
            <a:chExt cx="259925" cy="295375"/>
          </a:xfrm>
        </p:grpSpPr>
        <p:sp>
          <p:nvSpPr>
            <p:cNvPr id="409" name="Google Shape;409;p41"/>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1"/>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60;p40">
            <a:extLst>
              <a:ext uri="{FF2B5EF4-FFF2-40B4-BE49-F238E27FC236}">
                <a16:creationId xmlns:a16="http://schemas.microsoft.com/office/drawing/2014/main" id="{99743B66-C8D7-793B-8654-3CB8F7974D5D}"/>
              </a:ext>
            </a:extLst>
          </p:cNvPr>
          <p:cNvSpPr/>
          <p:nvPr/>
        </p:nvSpPr>
        <p:spPr>
          <a:xfrm rot="5400000">
            <a:off x="9812095" y="1720800"/>
            <a:ext cx="1479600" cy="14796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61;p40">
            <a:extLst>
              <a:ext uri="{FF2B5EF4-FFF2-40B4-BE49-F238E27FC236}">
                <a16:creationId xmlns:a16="http://schemas.microsoft.com/office/drawing/2014/main" id="{612FC68D-1CD7-0459-2ED0-F45A73C7359D}"/>
              </a:ext>
            </a:extLst>
          </p:cNvPr>
          <p:cNvSpPr/>
          <p:nvPr/>
        </p:nvSpPr>
        <p:spPr>
          <a:xfrm rot="5400000">
            <a:off x="-1998575" y="1081518"/>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BE14D-C853-FD7E-DC27-6BA2A20F76BB}"/>
              </a:ext>
            </a:extLst>
          </p:cNvPr>
          <p:cNvSpPr>
            <a:spLocks noGrp="1"/>
          </p:cNvSpPr>
          <p:nvPr>
            <p:ph type="title"/>
          </p:nvPr>
        </p:nvSpPr>
        <p:spPr>
          <a:xfrm>
            <a:off x="720000" y="445025"/>
            <a:ext cx="8114514" cy="572700"/>
          </a:xfrm>
        </p:spPr>
        <p:txBody>
          <a:bodyPr/>
          <a:lstStyle/>
          <a:p>
            <a:r>
              <a:rPr lang="en-US" sz="2000" dirty="0"/>
              <a:t>3.6.2. </a:t>
            </a:r>
            <a:r>
              <a:rPr lang="en-US" sz="2000" dirty="0" err="1"/>
              <a:t>Sử</a:t>
            </a:r>
            <a:r>
              <a:rPr lang="en-US" sz="2000" dirty="0"/>
              <a:t> </a:t>
            </a:r>
            <a:r>
              <a:rPr lang="en-US" sz="2000" dirty="0" err="1"/>
              <a:t>dụng</a:t>
            </a:r>
            <a:r>
              <a:rPr lang="en-US" sz="2000" dirty="0"/>
              <a:t> </a:t>
            </a:r>
            <a:r>
              <a:rPr lang="en-US" sz="2000" dirty="0" err="1"/>
              <a:t>mô</a:t>
            </a:r>
            <a:r>
              <a:rPr lang="en-US" sz="2000" dirty="0"/>
              <a:t> </a:t>
            </a:r>
            <a:r>
              <a:rPr lang="en-US" sz="2000" dirty="0" err="1"/>
              <a:t>hình</a:t>
            </a:r>
            <a:r>
              <a:rPr lang="en-US" sz="2000" dirty="0"/>
              <a:t> ARIMA </a:t>
            </a:r>
            <a:r>
              <a:rPr lang="en-US" sz="2000" dirty="0" err="1"/>
              <a:t>để</a:t>
            </a:r>
            <a:r>
              <a:rPr lang="en-US" sz="2000" dirty="0"/>
              <a:t> </a:t>
            </a:r>
            <a:r>
              <a:rPr lang="en-US" sz="2000" dirty="0" err="1"/>
              <a:t>dự</a:t>
            </a:r>
            <a:r>
              <a:rPr lang="en-US" sz="2000" dirty="0"/>
              <a:t> </a:t>
            </a:r>
            <a:r>
              <a:rPr lang="en-US" sz="2000" dirty="0" err="1"/>
              <a:t>đoán</a:t>
            </a:r>
            <a:r>
              <a:rPr lang="en-US" sz="2000" dirty="0"/>
              <a:t> </a:t>
            </a:r>
            <a:r>
              <a:rPr lang="en-US" sz="2000" dirty="0" err="1"/>
              <a:t>doanh</a:t>
            </a:r>
            <a:r>
              <a:rPr lang="en-US" sz="2000" dirty="0"/>
              <a:t> </a:t>
            </a:r>
            <a:r>
              <a:rPr lang="en-US" sz="2000" dirty="0" err="1"/>
              <a:t>số</a:t>
            </a:r>
            <a:r>
              <a:rPr lang="en-US" sz="2000" dirty="0"/>
              <a:t> </a:t>
            </a:r>
            <a:r>
              <a:rPr lang="en-US" sz="2000" dirty="0" err="1"/>
              <a:t>bán</a:t>
            </a:r>
            <a:r>
              <a:rPr lang="en-US" sz="2000" dirty="0"/>
              <a:t> </a:t>
            </a:r>
            <a:r>
              <a:rPr lang="en-US" sz="2000" dirty="0" err="1"/>
              <a:t>hàng</a:t>
            </a:r>
            <a:r>
              <a:rPr lang="en-US" sz="2000" dirty="0"/>
              <a:t> </a:t>
            </a:r>
            <a:r>
              <a:rPr lang="en-US" sz="2000" dirty="0" err="1"/>
              <a:t>trong</a:t>
            </a:r>
            <a:r>
              <a:rPr lang="en-US" sz="2000" dirty="0"/>
              <a:t> </a:t>
            </a:r>
            <a:r>
              <a:rPr lang="en-US" sz="2000" dirty="0" err="1"/>
              <a:t>những</a:t>
            </a:r>
            <a:r>
              <a:rPr lang="en-US" sz="2000" dirty="0"/>
              <a:t> </a:t>
            </a:r>
            <a:r>
              <a:rPr lang="en-US" sz="2000" dirty="0" err="1"/>
              <a:t>ngày</a:t>
            </a:r>
            <a:r>
              <a:rPr lang="en-US" sz="2000" dirty="0"/>
              <a:t> </a:t>
            </a:r>
            <a:r>
              <a:rPr lang="en-US" sz="2000" dirty="0" err="1"/>
              <a:t>tới</a:t>
            </a:r>
            <a:endParaRPr lang="en-US" sz="2000" dirty="0"/>
          </a:p>
        </p:txBody>
      </p:sp>
      <p:sp>
        <p:nvSpPr>
          <p:cNvPr id="4" name="TextBox 3">
            <a:extLst>
              <a:ext uri="{FF2B5EF4-FFF2-40B4-BE49-F238E27FC236}">
                <a16:creationId xmlns:a16="http://schemas.microsoft.com/office/drawing/2014/main" id="{D4D0CEFA-8C77-796B-E7F5-E89C9AC0EB8F}"/>
              </a:ext>
            </a:extLst>
          </p:cNvPr>
          <p:cNvSpPr txBox="1"/>
          <p:nvPr/>
        </p:nvSpPr>
        <p:spPr>
          <a:xfrm>
            <a:off x="721418" y="1181918"/>
            <a:ext cx="3483150"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err="1">
                <a:latin typeface="Spectral"/>
              </a:rPr>
              <a:t>Bước</a:t>
            </a:r>
            <a:r>
              <a:rPr lang="en-US" b="1" dirty="0">
                <a:latin typeface="Spectral"/>
              </a:rPr>
              <a:t> 1: </a:t>
            </a:r>
            <a:r>
              <a:rPr lang="en-US" b="1" dirty="0" err="1">
                <a:latin typeface="Spectral"/>
              </a:rPr>
              <a:t>Kiểm</a:t>
            </a:r>
            <a:r>
              <a:rPr lang="en-US" b="1" dirty="0">
                <a:latin typeface="Spectral"/>
              </a:rPr>
              <a:t> </a:t>
            </a:r>
            <a:r>
              <a:rPr lang="en-US" b="1" dirty="0" err="1">
                <a:latin typeface="Spectral"/>
              </a:rPr>
              <a:t>định</a:t>
            </a:r>
            <a:r>
              <a:rPr lang="en-US" b="1" dirty="0">
                <a:latin typeface="Spectral"/>
              </a:rPr>
              <a:t> ADF</a:t>
            </a:r>
          </a:p>
          <a:p>
            <a:r>
              <a:rPr lang="en-US" dirty="0">
                <a:latin typeface="Spectral"/>
              </a:rPr>
              <a:t>H</a:t>
            </a:r>
            <a:r>
              <a:rPr lang="en-US" baseline="-25000" dirty="0">
                <a:latin typeface="Spectral"/>
              </a:rPr>
              <a:t>0</a:t>
            </a:r>
            <a:r>
              <a:rPr lang="en-US" dirty="0">
                <a:latin typeface="Spectral"/>
              </a:rPr>
              <a:t>: </a:t>
            </a:r>
            <a:r>
              <a:rPr lang="en-US" dirty="0" err="1">
                <a:latin typeface="Spectral"/>
              </a:rPr>
              <a:t>Bộ</a:t>
            </a:r>
            <a:r>
              <a:rPr lang="en-US" dirty="0">
                <a:latin typeface="Spectral"/>
              </a:rPr>
              <a:t> </a:t>
            </a:r>
            <a:r>
              <a:rPr lang="en-US" dirty="0" err="1">
                <a:latin typeface="Spectral"/>
              </a:rPr>
              <a:t>dữ</a:t>
            </a:r>
            <a:r>
              <a:rPr lang="en-US" dirty="0">
                <a:latin typeface="Spectral"/>
              </a:rPr>
              <a:t> </a:t>
            </a:r>
            <a:r>
              <a:rPr lang="en-US" dirty="0" err="1">
                <a:latin typeface="Spectral"/>
              </a:rPr>
              <a:t>liệu</a:t>
            </a:r>
            <a:r>
              <a:rPr lang="en-US" dirty="0">
                <a:latin typeface="Spectral"/>
              </a:rPr>
              <a:t> </a:t>
            </a:r>
            <a:r>
              <a:rPr lang="en-US" dirty="0" err="1">
                <a:latin typeface="Spectral"/>
              </a:rPr>
              <a:t>không</a:t>
            </a:r>
            <a:r>
              <a:rPr lang="en-US" dirty="0">
                <a:latin typeface="Spectral"/>
              </a:rPr>
              <a:t> </a:t>
            </a:r>
            <a:r>
              <a:rPr lang="en-US" dirty="0" err="1">
                <a:latin typeface="Spectral"/>
              </a:rPr>
              <a:t>có</a:t>
            </a:r>
            <a:r>
              <a:rPr lang="en-US" dirty="0">
                <a:latin typeface="Spectral"/>
              </a:rPr>
              <a:t> </a:t>
            </a:r>
            <a:r>
              <a:rPr lang="en-US" dirty="0" err="1">
                <a:latin typeface="Spectral"/>
              </a:rPr>
              <a:t>tính</a:t>
            </a:r>
            <a:r>
              <a:rPr lang="en-US" dirty="0">
                <a:latin typeface="Spectral"/>
              </a:rPr>
              <a:t> </a:t>
            </a:r>
            <a:r>
              <a:rPr lang="en-US" dirty="0" err="1">
                <a:latin typeface="Spectral"/>
              </a:rPr>
              <a:t>dừng</a:t>
            </a:r>
            <a:endParaRPr lang="en-US">
              <a:latin typeface="Spectral"/>
            </a:endParaRPr>
          </a:p>
          <a:p>
            <a:r>
              <a:rPr lang="en-US" dirty="0">
                <a:latin typeface="Spectral"/>
              </a:rPr>
              <a:t>H</a:t>
            </a:r>
            <a:r>
              <a:rPr lang="en-US" baseline="-25000" dirty="0">
                <a:latin typeface="Spectral"/>
              </a:rPr>
              <a:t>1</a:t>
            </a:r>
            <a:r>
              <a:rPr lang="en-US" dirty="0">
                <a:latin typeface="Spectral"/>
              </a:rPr>
              <a:t>: </a:t>
            </a:r>
            <a:r>
              <a:rPr lang="en-US" dirty="0" err="1">
                <a:latin typeface="Spectral"/>
              </a:rPr>
              <a:t>Bộ</a:t>
            </a:r>
            <a:r>
              <a:rPr lang="en-US" dirty="0">
                <a:latin typeface="Spectral"/>
              </a:rPr>
              <a:t> </a:t>
            </a:r>
            <a:r>
              <a:rPr lang="en-US" dirty="0" err="1">
                <a:latin typeface="Spectral"/>
              </a:rPr>
              <a:t>dữ</a:t>
            </a:r>
            <a:r>
              <a:rPr lang="en-US" dirty="0">
                <a:latin typeface="Spectral"/>
              </a:rPr>
              <a:t> </a:t>
            </a:r>
            <a:r>
              <a:rPr lang="en-US" dirty="0" err="1">
                <a:latin typeface="Spectral"/>
              </a:rPr>
              <a:t>liệu</a:t>
            </a:r>
            <a:r>
              <a:rPr lang="en-US" dirty="0">
                <a:latin typeface="Spectral"/>
              </a:rPr>
              <a:t> </a:t>
            </a:r>
            <a:r>
              <a:rPr lang="en-US" dirty="0" err="1">
                <a:latin typeface="Spectral"/>
              </a:rPr>
              <a:t>có</a:t>
            </a:r>
            <a:r>
              <a:rPr lang="en-US" dirty="0">
                <a:latin typeface="Spectral"/>
              </a:rPr>
              <a:t> </a:t>
            </a:r>
            <a:r>
              <a:rPr lang="en-US" dirty="0" err="1">
                <a:latin typeface="Spectral"/>
              </a:rPr>
              <a:t>tính</a:t>
            </a:r>
            <a:r>
              <a:rPr lang="en-US" dirty="0">
                <a:latin typeface="Spectral"/>
              </a:rPr>
              <a:t> </a:t>
            </a:r>
            <a:r>
              <a:rPr lang="en-US" dirty="0" err="1">
                <a:latin typeface="Spectral"/>
              </a:rPr>
              <a:t>dừng</a:t>
            </a:r>
            <a:endParaRPr lang="en-US" dirty="0">
              <a:latin typeface="Spectral"/>
            </a:endParaRPr>
          </a:p>
          <a:p>
            <a:endParaRPr lang="en-US" b="1" dirty="0">
              <a:latin typeface="Spectral"/>
            </a:endParaRPr>
          </a:p>
          <a:p>
            <a:r>
              <a:rPr lang="en-US" b="1" dirty="0">
                <a:latin typeface="Spectral"/>
              </a:rPr>
              <a:t>Input:</a:t>
            </a:r>
          </a:p>
        </p:txBody>
      </p:sp>
      <p:pic>
        <p:nvPicPr>
          <p:cNvPr id="5" name="Picture 5">
            <a:extLst>
              <a:ext uri="{FF2B5EF4-FFF2-40B4-BE49-F238E27FC236}">
                <a16:creationId xmlns:a16="http://schemas.microsoft.com/office/drawing/2014/main" id="{271880D7-D42D-9F94-EB83-590980835244}"/>
              </a:ext>
            </a:extLst>
          </p:cNvPr>
          <p:cNvPicPr>
            <a:picLocks noChangeAspect="1"/>
          </p:cNvPicPr>
          <p:nvPr/>
        </p:nvPicPr>
        <p:blipFill>
          <a:blip r:embed="rId2"/>
          <a:stretch>
            <a:fillRect/>
          </a:stretch>
        </p:blipFill>
        <p:spPr>
          <a:xfrm>
            <a:off x="1610140" y="2955863"/>
            <a:ext cx="3298135" cy="1392952"/>
          </a:xfrm>
          <a:prstGeom prst="rect">
            <a:avLst/>
          </a:prstGeom>
        </p:spPr>
      </p:pic>
      <p:sp>
        <p:nvSpPr>
          <p:cNvPr id="6" name="TextBox 5">
            <a:extLst>
              <a:ext uri="{FF2B5EF4-FFF2-40B4-BE49-F238E27FC236}">
                <a16:creationId xmlns:a16="http://schemas.microsoft.com/office/drawing/2014/main" id="{195D07AE-160B-2BBB-EB32-C2679F88CF2D}"/>
              </a:ext>
            </a:extLst>
          </p:cNvPr>
          <p:cNvSpPr txBox="1"/>
          <p:nvPr/>
        </p:nvSpPr>
        <p:spPr>
          <a:xfrm>
            <a:off x="689222" y="2928966"/>
            <a:ext cx="34831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Spectral"/>
              </a:rPr>
              <a:t>Output:</a:t>
            </a:r>
            <a:endParaRPr lang="en-US" b="1" dirty="0"/>
          </a:p>
        </p:txBody>
      </p:sp>
      <p:pic>
        <p:nvPicPr>
          <p:cNvPr id="7" name="Picture 7" descr="Text&#10;&#10;Description automatically generated">
            <a:extLst>
              <a:ext uri="{FF2B5EF4-FFF2-40B4-BE49-F238E27FC236}">
                <a16:creationId xmlns:a16="http://schemas.microsoft.com/office/drawing/2014/main" id="{88320179-59E0-462F-3296-EBADC9065CB5}"/>
              </a:ext>
            </a:extLst>
          </p:cNvPr>
          <p:cNvPicPr>
            <a:picLocks noChangeAspect="1"/>
          </p:cNvPicPr>
          <p:nvPr/>
        </p:nvPicPr>
        <p:blipFill>
          <a:blip r:embed="rId3"/>
          <a:stretch>
            <a:fillRect/>
          </a:stretch>
        </p:blipFill>
        <p:spPr>
          <a:xfrm>
            <a:off x="1612121" y="2069345"/>
            <a:ext cx="4755874" cy="658342"/>
          </a:xfrm>
          <a:prstGeom prst="rect">
            <a:avLst/>
          </a:prstGeom>
        </p:spPr>
      </p:pic>
      <p:pic>
        <p:nvPicPr>
          <p:cNvPr id="8" name="Picture 8" descr="Text&#10;&#10;Description automatically generated">
            <a:extLst>
              <a:ext uri="{FF2B5EF4-FFF2-40B4-BE49-F238E27FC236}">
                <a16:creationId xmlns:a16="http://schemas.microsoft.com/office/drawing/2014/main" id="{59952CC2-0539-615D-6AB9-35B319386335}"/>
              </a:ext>
            </a:extLst>
          </p:cNvPr>
          <p:cNvPicPr>
            <a:picLocks noChangeAspect="1"/>
          </p:cNvPicPr>
          <p:nvPr/>
        </p:nvPicPr>
        <p:blipFill>
          <a:blip r:embed="rId4"/>
          <a:stretch>
            <a:fillRect/>
          </a:stretch>
        </p:blipFill>
        <p:spPr>
          <a:xfrm>
            <a:off x="4963195" y="2953339"/>
            <a:ext cx="4051852" cy="801651"/>
          </a:xfrm>
          <a:prstGeom prst="rect">
            <a:avLst/>
          </a:prstGeom>
        </p:spPr>
      </p:pic>
      <p:sp>
        <p:nvSpPr>
          <p:cNvPr id="9" name="TextBox 8">
            <a:extLst>
              <a:ext uri="{FF2B5EF4-FFF2-40B4-BE49-F238E27FC236}">
                <a16:creationId xmlns:a16="http://schemas.microsoft.com/office/drawing/2014/main" id="{CC591A6F-8300-D906-5ADD-F22AB6015E3E}"/>
              </a:ext>
            </a:extLst>
          </p:cNvPr>
          <p:cNvSpPr txBox="1"/>
          <p:nvPr/>
        </p:nvSpPr>
        <p:spPr>
          <a:xfrm>
            <a:off x="723900" y="4471897"/>
            <a:ext cx="741459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Spectral"/>
                <a:cs typeface="Times New Roman"/>
              </a:rPr>
              <a:t>p-value = 0.01, </a:t>
            </a:r>
            <a:r>
              <a:rPr lang="en-US" dirty="0" err="1">
                <a:latin typeface="Spectral"/>
                <a:cs typeface="Times New Roman"/>
              </a:rPr>
              <a:t>nhỏ</a:t>
            </a:r>
            <a:r>
              <a:rPr lang="en-US" dirty="0">
                <a:latin typeface="Spectral"/>
                <a:cs typeface="Times New Roman"/>
              </a:rPr>
              <a:t> </a:t>
            </a:r>
            <a:r>
              <a:rPr lang="en-US" dirty="0" err="1">
                <a:latin typeface="Spectral"/>
                <a:cs typeface="Times New Roman"/>
              </a:rPr>
              <a:t>hơn</a:t>
            </a:r>
            <a:r>
              <a:rPr lang="en-US" dirty="0">
                <a:latin typeface="Spectral"/>
                <a:cs typeface="Times New Roman"/>
              </a:rPr>
              <a:t> </a:t>
            </a:r>
            <a:r>
              <a:rPr lang="en-US" dirty="0" err="1">
                <a:latin typeface="Spectral"/>
                <a:cs typeface="Times New Roman"/>
              </a:rPr>
              <a:t>mức</a:t>
            </a:r>
            <a:r>
              <a:rPr lang="en-US" dirty="0">
                <a:latin typeface="Spectral"/>
                <a:cs typeface="Times New Roman"/>
              </a:rPr>
              <a:t> ý </a:t>
            </a:r>
            <a:r>
              <a:rPr lang="en-US" dirty="0" err="1">
                <a:latin typeface="Spectral"/>
                <a:cs typeface="Times New Roman"/>
              </a:rPr>
              <a:t>nghĩa</a:t>
            </a:r>
            <a:r>
              <a:rPr lang="en-US" dirty="0">
                <a:latin typeface="Spectral"/>
                <a:cs typeface="Times New Roman"/>
              </a:rPr>
              <a:t> 0.05, </a:t>
            </a:r>
            <a:r>
              <a:rPr lang="en-US" dirty="0" err="1">
                <a:latin typeface="Spectral"/>
                <a:cs typeface="Times New Roman"/>
              </a:rPr>
              <a:t>bác</a:t>
            </a:r>
            <a:r>
              <a:rPr lang="en-US" dirty="0">
                <a:latin typeface="Spectral"/>
                <a:cs typeface="Times New Roman"/>
              </a:rPr>
              <a:t> </a:t>
            </a:r>
            <a:r>
              <a:rPr lang="en-US" dirty="0" err="1">
                <a:latin typeface="Spectral"/>
                <a:cs typeface="Times New Roman"/>
              </a:rPr>
              <a:t>bỏ</a:t>
            </a:r>
            <a:r>
              <a:rPr lang="en-US" dirty="0">
                <a:latin typeface="Spectral"/>
                <a:cs typeface="Times New Roman"/>
              </a:rPr>
              <a:t> </a:t>
            </a:r>
            <a:r>
              <a:rPr lang="en-US" dirty="0" err="1">
                <a:latin typeface="Spectral"/>
                <a:cs typeface="Times New Roman"/>
              </a:rPr>
              <a:t>giả</a:t>
            </a:r>
            <a:r>
              <a:rPr lang="en-US" dirty="0">
                <a:latin typeface="Spectral"/>
                <a:cs typeface="Times New Roman"/>
              </a:rPr>
              <a:t> </a:t>
            </a:r>
            <a:r>
              <a:rPr lang="en-US" dirty="0" err="1">
                <a:latin typeface="Spectral"/>
                <a:cs typeface="Times New Roman"/>
              </a:rPr>
              <a:t>thiết</a:t>
            </a:r>
            <a:r>
              <a:rPr lang="en-US" dirty="0">
                <a:latin typeface="Spectral"/>
                <a:cs typeface="Times New Roman"/>
              </a:rPr>
              <a:t> H0. Do </a:t>
            </a:r>
            <a:r>
              <a:rPr lang="en-US" dirty="0" err="1">
                <a:latin typeface="Spectral"/>
                <a:cs typeface="Times New Roman"/>
              </a:rPr>
              <a:t>đó</a:t>
            </a:r>
            <a:r>
              <a:rPr lang="en-US" dirty="0">
                <a:latin typeface="Spectral"/>
                <a:cs typeface="Times New Roman"/>
              </a:rPr>
              <a:t>, </a:t>
            </a:r>
            <a:r>
              <a:rPr lang="en-US" dirty="0" err="1">
                <a:latin typeface="Spectral"/>
                <a:cs typeface="Times New Roman"/>
              </a:rPr>
              <a:t>kết</a:t>
            </a:r>
            <a:r>
              <a:rPr lang="en-US" dirty="0">
                <a:latin typeface="Spectral"/>
                <a:cs typeface="Times New Roman"/>
              </a:rPr>
              <a:t> </a:t>
            </a:r>
            <a:r>
              <a:rPr lang="en-US" dirty="0" err="1">
                <a:latin typeface="Spectral"/>
                <a:cs typeface="Times New Roman"/>
              </a:rPr>
              <a:t>luận</a:t>
            </a:r>
            <a:r>
              <a:rPr lang="en-US" dirty="0">
                <a:latin typeface="Spectral"/>
                <a:cs typeface="Times New Roman"/>
              </a:rPr>
              <a:t> </a:t>
            </a:r>
            <a:r>
              <a:rPr lang="en-US" dirty="0" err="1">
                <a:latin typeface="Spectral"/>
                <a:cs typeface="Times New Roman"/>
              </a:rPr>
              <a:t>là</a:t>
            </a:r>
            <a:r>
              <a:rPr lang="en-US" dirty="0">
                <a:latin typeface="Spectral"/>
                <a:cs typeface="Times New Roman"/>
              </a:rPr>
              <a:t> </a:t>
            </a:r>
            <a:r>
              <a:rPr lang="en-US" dirty="0" err="1">
                <a:latin typeface="Spectral"/>
                <a:cs typeface="Times New Roman"/>
              </a:rPr>
              <a:t>chuỗi</a:t>
            </a:r>
            <a:r>
              <a:rPr lang="en-US" dirty="0">
                <a:latin typeface="Spectral"/>
                <a:cs typeface="Times New Roman"/>
              </a:rPr>
              <a:t> </a:t>
            </a:r>
            <a:r>
              <a:rPr lang="en-US" dirty="0" err="1">
                <a:latin typeface="Spectral"/>
                <a:cs typeface="Times New Roman"/>
              </a:rPr>
              <a:t>thời</a:t>
            </a:r>
            <a:r>
              <a:rPr lang="en-US" dirty="0">
                <a:latin typeface="Spectral"/>
                <a:cs typeface="Times New Roman"/>
              </a:rPr>
              <a:t> </a:t>
            </a:r>
            <a:r>
              <a:rPr lang="en-US" dirty="0" err="1">
                <a:latin typeface="Spectral"/>
                <a:cs typeface="Times New Roman"/>
              </a:rPr>
              <a:t>gian</a:t>
            </a:r>
            <a:r>
              <a:rPr lang="en-US" dirty="0">
                <a:latin typeface="Spectral"/>
                <a:cs typeface="Times New Roman"/>
              </a:rPr>
              <a:t> </a:t>
            </a:r>
            <a:r>
              <a:rPr lang="en-US" dirty="0" err="1">
                <a:latin typeface="Spectral"/>
                <a:cs typeface="Times New Roman"/>
              </a:rPr>
              <a:t>trong</a:t>
            </a:r>
            <a:r>
              <a:rPr lang="en-US" dirty="0">
                <a:latin typeface="Spectral"/>
                <a:cs typeface="Times New Roman"/>
              </a:rPr>
              <a:t> </a:t>
            </a:r>
            <a:r>
              <a:rPr lang="en-US" dirty="0" err="1">
                <a:latin typeface="Spectral"/>
              </a:rPr>
              <a:t>ts_agg_data</a:t>
            </a:r>
            <a:r>
              <a:rPr lang="en-US" dirty="0">
                <a:latin typeface="Spectral"/>
                <a:cs typeface="Times New Roman"/>
              </a:rPr>
              <a:t> </a:t>
            </a:r>
            <a:r>
              <a:rPr lang="en-US" dirty="0" err="1">
                <a:latin typeface="Spectral"/>
                <a:cs typeface="Times New Roman"/>
              </a:rPr>
              <a:t>là</a:t>
            </a:r>
            <a:r>
              <a:rPr lang="en-US" dirty="0">
                <a:latin typeface="Spectral"/>
                <a:cs typeface="Times New Roman"/>
              </a:rPr>
              <a:t> stationary.</a:t>
            </a:r>
            <a:endParaRPr lang="en-US" dirty="0"/>
          </a:p>
        </p:txBody>
      </p:sp>
      <p:sp>
        <p:nvSpPr>
          <p:cNvPr id="3" name="Google Shape;809;p52">
            <a:extLst>
              <a:ext uri="{FF2B5EF4-FFF2-40B4-BE49-F238E27FC236}">
                <a16:creationId xmlns:a16="http://schemas.microsoft.com/office/drawing/2014/main" id="{18938C4B-5184-E9A7-1024-62E6DB71D95E}"/>
              </a:ext>
            </a:extLst>
          </p:cNvPr>
          <p:cNvSpPr/>
          <p:nvPr/>
        </p:nvSpPr>
        <p:spPr>
          <a:xfrm rot="5400000" flipH="1">
            <a:off x="8436627" y="492849"/>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0;p52">
            <a:extLst>
              <a:ext uri="{FF2B5EF4-FFF2-40B4-BE49-F238E27FC236}">
                <a16:creationId xmlns:a16="http://schemas.microsoft.com/office/drawing/2014/main" id="{48497ECF-35EC-C694-0CDE-6214B95B6270}"/>
              </a:ext>
            </a:extLst>
          </p:cNvPr>
          <p:cNvSpPr/>
          <p:nvPr/>
        </p:nvSpPr>
        <p:spPr>
          <a:xfrm rot="16200000" flipH="1">
            <a:off x="-850820" y="3463711"/>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1932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 name="TextBox 4">
            <a:extLst>
              <a:ext uri="{FF2B5EF4-FFF2-40B4-BE49-F238E27FC236}">
                <a16:creationId xmlns:a16="http://schemas.microsoft.com/office/drawing/2014/main" id="{4FCE3EE7-5320-42F8-64DB-9537A88D1E9C}"/>
              </a:ext>
            </a:extLst>
          </p:cNvPr>
          <p:cNvSpPr txBox="1"/>
          <p:nvPr/>
        </p:nvSpPr>
        <p:spPr>
          <a:xfrm>
            <a:off x="415545" y="588604"/>
            <a:ext cx="89331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latin typeface="Spectral"/>
              </a:rPr>
              <a:t>Bước</a:t>
            </a:r>
            <a:r>
              <a:rPr lang="en-US" sz="1200" b="1" dirty="0">
                <a:latin typeface="Spectral"/>
              </a:rPr>
              <a:t> 2: </a:t>
            </a:r>
            <a:r>
              <a:rPr lang="en-US" sz="1200" b="1" dirty="0" err="1">
                <a:latin typeface="Spectral"/>
              </a:rPr>
              <a:t>Kiểm</a:t>
            </a:r>
            <a:r>
              <a:rPr lang="en-US" sz="1200" b="1" dirty="0">
                <a:latin typeface="Spectral"/>
              </a:rPr>
              <a:t> </a:t>
            </a:r>
            <a:r>
              <a:rPr lang="en-US" sz="1200" b="1" dirty="0" err="1">
                <a:latin typeface="Spectral"/>
              </a:rPr>
              <a:t>định</a:t>
            </a:r>
            <a:r>
              <a:rPr lang="en-US" sz="1200" b="1" dirty="0">
                <a:latin typeface="Spectral"/>
              </a:rPr>
              <a:t> Q </a:t>
            </a:r>
            <a:r>
              <a:rPr lang="en-US" sz="1200" b="1" dirty="0" err="1">
                <a:latin typeface="Spectral"/>
              </a:rPr>
              <a:t>của</a:t>
            </a:r>
            <a:r>
              <a:rPr lang="en-US" sz="1200" b="1" dirty="0">
                <a:latin typeface="Spectral"/>
              </a:rPr>
              <a:t> Ljung-Box (Ljung-Box Q test)</a:t>
            </a:r>
          </a:p>
        </p:txBody>
      </p:sp>
      <p:sp>
        <p:nvSpPr>
          <p:cNvPr id="2" name="TextBox 1">
            <a:extLst>
              <a:ext uri="{FF2B5EF4-FFF2-40B4-BE49-F238E27FC236}">
                <a16:creationId xmlns:a16="http://schemas.microsoft.com/office/drawing/2014/main" id="{CCA29B61-3986-AEB3-8341-67354956840B}"/>
              </a:ext>
            </a:extLst>
          </p:cNvPr>
          <p:cNvSpPr txBox="1"/>
          <p:nvPr/>
        </p:nvSpPr>
        <p:spPr>
          <a:xfrm>
            <a:off x="413532" y="964909"/>
            <a:ext cx="380570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Spectral"/>
              </a:rPr>
              <a:t>H</a:t>
            </a:r>
            <a:r>
              <a:rPr lang="en-US" baseline="-25000" dirty="0">
                <a:latin typeface="Spectral"/>
              </a:rPr>
              <a:t>0</a:t>
            </a:r>
            <a:r>
              <a:rPr lang="en-US" dirty="0">
                <a:latin typeface="Spectral"/>
              </a:rPr>
              <a:t>: </a:t>
            </a:r>
            <a:r>
              <a:rPr lang="en-US" dirty="0" err="1">
                <a:latin typeface="Spectral"/>
              </a:rPr>
              <a:t>Bộ</a:t>
            </a:r>
            <a:r>
              <a:rPr lang="en-US" dirty="0">
                <a:latin typeface="Spectral"/>
              </a:rPr>
              <a:t> </a:t>
            </a:r>
            <a:r>
              <a:rPr lang="en-US" dirty="0" err="1">
                <a:latin typeface="Spectral"/>
              </a:rPr>
              <a:t>dữ</a:t>
            </a:r>
            <a:r>
              <a:rPr lang="en-US" dirty="0">
                <a:latin typeface="Spectral"/>
              </a:rPr>
              <a:t> </a:t>
            </a:r>
            <a:r>
              <a:rPr lang="en-US" dirty="0" err="1">
                <a:latin typeface="Spectral"/>
              </a:rPr>
              <a:t>liệu</a:t>
            </a:r>
            <a:r>
              <a:rPr lang="en-US" dirty="0">
                <a:latin typeface="Spectral"/>
              </a:rPr>
              <a:t> </a:t>
            </a:r>
            <a:r>
              <a:rPr lang="en-US" dirty="0" err="1">
                <a:latin typeface="Spectral"/>
              </a:rPr>
              <a:t>có</a:t>
            </a:r>
            <a:r>
              <a:rPr lang="en-US" dirty="0">
                <a:latin typeface="Spectral"/>
              </a:rPr>
              <a:t> </a:t>
            </a:r>
            <a:r>
              <a:rPr lang="en-US" dirty="0" err="1">
                <a:latin typeface="Spectral"/>
              </a:rPr>
              <a:t>tính</a:t>
            </a:r>
            <a:r>
              <a:rPr lang="en-US" dirty="0">
                <a:latin typeface="Spectral"/>
              </a:rPr>
              <a:t> </a:t>
            </a:r>
            <a:r>
              <a:rPr lang="en-US" dirty="0" err="1">
                <a:latin typeface="Spectral"/>
              </a:rPr>
              <a:t>nhiễu</a:t>
            </a:r>
            <a:r>
              <a:rPr lang="en-US" dirty="0">
                <a:latin typeface="Spectral"/>
              </a:rPr>
              <a:t> </a:t>
            </a:r>
            <a:r>
              <a:rPr lang="en-US" dirty="0" err="1">
                <a:latin typeface="Spectral"/>
              </a:rPr>
              <a:t>trắng</a:t>
            </a:r>
            <a:endParaRPr lang="en-US">
              <a:latin typeface="Spectral"/>
            </a:endParaRPr>
          </a:p>
          <a:p>
            <a:r>
              <a:rPr lang="en-US" dirty="0">
                <a:latin typeface="Spectral"/>
              </a:rPr>
              <a:t>H</a:t>
            </a:r>
            <a:r>
              <a:rPr lang="en-US" baseline="-25000" dirty="0">
                <a:latin typeface="Spectral"/>
              </a:rPr>
              <a:t>1</a:t>
            </a:r>
            <a:r>
              <a:rPr lang="en-US" dirty="0">
                <a:latin typeface="Spectral"/>
              </a:rPr>
              <a:t>: </a:t>
            </a:r>
            <a:r>
              <a:rPr lang="en-US" dirty="0" err="1">
                <a:latin typeface="Spectral"/>
              </a:rPr>
              <a:t>Bộ</a:t>
            </a:r>
            <a:r>
              <a:rPr lang="en-US" dirty="0">
                <a:latin typeface="Spectral"/>
              </a:rPr>
              <a:t> </a:t>
            </a:r>
            <a:r>
              <a:rPr lang="en-US" dirty="0" err="1">
                <a:latin typeface="Spectral"/>
              </a:rPr>
              <a:t>dữ</a:t>
            </a:r>
            <a:r>
              <a:rPr lang="en-US" dirty="0">
                <a:latin typeface="Spectral"/>
              </a:rPr>
              <a:t> </a:t>
            </a:r>
            <a:r>
              <a:rPr lang="en-US" dirty="0" err="1">
                <a:latin typeface="Spectral"/>
              </a:rPr>
              <a:t>liệu</a:t>
            </a:r>
            <a:r>
              <a:rPr lang="en-US" dirty="0">
                <a:latin typeface="Spectral"/>
              </a:rPr>
              <a:t> </a:t>
            </a:r>
            <a:r>
              <a:rPr lang="en-US" dirty="0" err="1">
                <a:latin typeface="Spectral"/>
              </a:rPr>
              <a:t>không</a:t>
            </a:r>
            <a:r>
              <a:rPr lang="en-US" dirty="0">
                <a:latin typeface="Spectral"/>
              </a:rPr>
              <a:t> </a:t>
            </a:r>
            <a:r>
              <a:rPr lang="en-US" dirty="0" err="1">
                <a:latin typeface="Spectral"/>
              </a:rPr>
              <a:t>có</a:t>
            </a:r>
            <a:r>
              <a:rPr lang="en-US" dirty="0">
                <a:latin typeface="Spectral"/>
              </a:rPr>
              <a:t> </a:t>
            </a:r>
            <a:r>
              <a:rPr lang="en-US" dirty="0" err="1">
                <a:latin typeface="Spectral"/>
              </a:rPr>
              <a:t>tính</a:t>
            </a:r>
            <a:r>
              <a:rPr lang="en-US" dirty="0">
                <a:latin typeface="Spectral"/>
              </a:rPr>
              <a:t> </a:t>
            </a:r>
            <a:r>
              <a:rPr lang="en-US" dirty="0" err="1">
                <a:latin typeface="Spectral"/>
              </a:rPr>
              <a:t>nhiễu</a:t>
            </a:r>
            <a:r>
              <a:rPr lang="en-US" dirty="0">
                <a:latin typeface="Spectral"/>
              </a:rPr>
              <a:t> </a:t>
            </a:r>
            <a:r>
              <a:rPr lang="en-US" dirty="0" err="1">
                <a:latin typeface="Spectral"/>
              </a:rPr>
              <a:t>trắng</a:t>
            </a:r>
            <a:endParaRPr lang="en-US" dirty="0">
              <a:latin typeface="Spectral"/>
            </a:endParaRPr>
          </a:p>
        </p:txBody>
      </p:sp>
      <p:sp>
        <p:nvSpPr>
          <p:cNvPr id="4" name="Rectangle: Rounded Corners 3">
            <a:extLst>
              <a:ext uri="{FF2B5EF4-FFF2-40B4-BE49-F238E27FC236}">
                <a16:creationId xmlns:a16="http://schemas.microsoft.com/office/drawing/2014/main" id="{30A28A24-7DFE-56A9-CC88-CDD9D9C6C7B7}"/>
              </a:ext>
            </a:extLst>
          </p:cNvPr>
          <p:cNvSpPr/>
          <p:nvPr/>
        </p:nvSpPr>
        <p:spPr>
          <a:xfrm>
            <a:off x="532250" y="1667584"/>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pic>
        <p:nvPicPr>
          <p:cNvPr id="6" name="Picture 8">
            <a:extLst>
              <a:ext uri="{FF2B5EF4-FFF2-40B4-BE49-F238E27FC236}">
                <a16:creationId xmlns:a16="http://schemas.microsoft.com/office/drawing/2014/main" id="{87E2A26A-BA39-3524-885D-7C110C948C9B}"/>
              </a:ext>
            </a:extLst>
          </p:cNvPr>
          <p:cNvPicPr>
            <a:picLocks noChangeAspect="1"/>
          </p:cNvPicPr>
          <p:nvPr/>
        </p:nvPicPr>
        <p:blipFill>
          <a:blip r:embed="rId3"/>
          <a:stretch>
            <a:fillRect/>
          </a:stretch>
        </p:blipFill>
        <p:spPr>
          <a:xfrm>
            <a:off x="536083" y="2158805"/>
            <a:ext cx="3411291" cy="230242"/>
          </a:xfrm>
          <a:prstGeom prst="rect">
            <a:avLst/>
          </a:prstGeom>
        </p:spPr>
      </p:pic>
      <p:sp>
        <p:nvSpPr>
          <p:cNvPr id="14" name="Rectangle: Rounded Corners 13">
            <a:extLst>
              <a:ext uri="{FF2B5EF4-FFF2-40B4-BE49-F238E27FC236}">
                <a16:creationId xmlns:a16="http://schemas.microsoft.com/office/drawing/2014/main" id="{E27379B3-1CB1-152D-151F-AB43F85CC93A}"/>
              </a:ext>
            </a:extLst>
          </p:cNvPr>
          <p:cNvSpPr/>
          <p:nvPr/>
        </p:nvSpPr>
        <p:spPr>
          <a:xfrm>
            <a:off x="535534" y="2575480"/>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15" name="Picture 15">
            <a:extLst>
              <a:ext uri="{FF2B5EF4-FFF2-40B4-BE49-F238E27FC236}">
                <a16:creationId xmlns:a16="http://schemas.microsoft.com/office/drawing/2014/main" id="{E07A0D36-9613-99A9-88B7-BA9F11460984}"/>
              </a:ext>
            </a:extLst>
          </p:cNvPr>
          <p:cNvPicPr>
            <a:picLocks noChangeAspect="1"/>
          </p:cNvPicPr>
          <p:nvPr/>
        </p:nvPicPr>
        <p:blipFill>
          <a:blip r:embed="rId4"/>
          <a:stretch>
            <a:fillRect/>
          </a:stretch>
        </p:blipFill>
        <p:spPr>
          <a:xfrm>
            <a:off x="536083" y="3096308"/>
            <a:ext cx="3612523" cy="761974"/>
          </a:xfrm>
          <a:prstGeom prst="rect">
            <a:avLst/>
          </a:prstGeom>
        </p:spPr>
      </p:pic>
      <p:sp>
        <p:nvSpPr>
          <p:cNvPr id="16" name="TextBox 15">
            <a:extLst>
              <a:ext uri="{FF2B5EF4-FFF2-40B4-BE49-F238E27FC236}">
                <a16:creationId xmlns:a16="http://schemas.microsoft.com/office/drawing/2014/main" id="{8F5D82BB-8385-EB53-CE88-9C9A44041ACF}"/>
              </a:ext>
            </a:extLst>
          </p:cNvPr>
          <p:cNvSpPr txBox="1"/>
          <p:nvPr/>
        </p:nvSpPr>
        <p:spPr>
          <a:xfrm>
            <a:off x="464846" y="4027667"/>
            <a:ext cx="700127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Spectral"/>
              </a:rPr>
              <a:t>p-value </a:t>
            </a:r>
            <a:r>
              <a:rPr lang="en-US" dirty="0" err="1">
                <a:latin typeface="Spectral"/>
              </a:rPr>
              <a:t>rất</a:t>
            </a:r>
            <a:r>
              <a:rPr lang="en-US" dirty="0">
                <a:latin typeface="Spectral"/>
              </a:rPr>
              <a:t> </a:t>
            </a:r>
            <a:r>
              <a:rPr lang="en-US" dirty="0" err="1">
                <a:latin typeface="Spectral"/>
              </a:rPr>
              <a:t>nhỏ</a:t>
            </a:r>
            <a:r>
              <a:rPr lang="en-US" dirty="0">
                <a:latin typeface="Spectral"/>
              </a:rPr>
              <a:t> (nhỏ hơn 2.2e-16), bác bỏ giả thuyết H0. Do đó, chuỗi dữ liệu không phải là nhiễu trắng. Vì vậy sẽ lấy sai phân </a:t>
            </a:r>
            <a:r>
              <a:rPr lang="en-US" dirty="0" err="1">
                <a:latin typeface="Spectral"/>
              </a:rPr>
              <a:t>cho</a:t>
            </a:r>
            <a:r>
              <a:rPr lang="en-US" dirty="0">
                <a:latin typeface="Spectral"/>
              </a:rPr>
              <a:t> </a:t>
            </a:r>
            <a:r>
              <a:rPr lang="en-US" dirty="0" err="1">
                <a:latin typeface="Spectral"/>
              </a:rPr>
              <a:t>dữ</a:t>
            </a:r>
            <a:r>
              <a:rPr lang="en-US" dirty="0">
                <a:latin typeface="Spectral"/>
              </a:rPr>
              <a:t> </a:t>
            </a:r>
            <a:r>
              <a:rPr lang="en-US" dirty="0" err="1">
                <a:latin typeface="Spectral"/>
              </a:rPr>
              <a:t>liệu</a:t>
            </a:r>
            <a:r>
              <a:rPr lang="en-US" dirty="0">
                <a:latin typeface="Spectral"/>
              </a:rPr>
              <a:t>. </a:t>
            </a:r>
            <a:endParaRPr lang="en-US" dirty="0"/>
          </a:p>
        </p:txBody>
      </p:sp>
      <p:sp>
        <p:nvSpPr>
          <p:cNvPr id="3" name="Google Shape;809;p52">
            <a:extLst>
              <a:ext uri="{FF2B5EF4-FFF2-40B4-BE49-F238E27FC236}">
                <a16:creationId xmlns:a16="http://schemas.microsoft.com/office/drawing/2014/main" id="{1959EE1F-57C3-A3F4-1B37-82D2B4E0FDC3}"/>
              </a:ext>
            </a:extLst>
          </p:cNvPr>
          <p:cNvSpPr/>
          <p:nvPr/>
        </p:nvSpPr>
        <p:spPr>
          <a:xfrm rot="16200000" flipH="1">
            <a:off x="8679154" y="3549477"/>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10;p52">
            <a:extLst>
              <a:ext uri="{FF2B5EF4-FFF2-40B4-BE49-F238E27FC236}">
                <a16:creationId xmlns:a16="http://schemas.microsoft.com/office/drawing/2014/main" id="{3BECDF9F-3A2D-7CD9-4B7C-E0503842A32B}"/>
              </a:ext>
            </a:extLst>
          </p:cNvPr>
          <p:cNvSpPr/>
          <p:nvPr/>
        </p:nvSpPr>
        <p:spPr>
          <a:xfrm rot="5400000" flipH="1">
            <a:off x="-987550" y="619248"/>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701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TextBox 6">
            <a:extLst>
              <a:ext uri="{FF2B5EF4-FFF2-40B4-BE49-F238E27FC236}">
                <a16:creationId xmlns:a16="http://schemas.microsoft.com/office/drawing/2014/main" id="{C754F4E5-55A2-FE15-1119-30BF235EA788}"/>
              </a:ext>
            </a:extLst>
          </p:cNvPr>
          <p:cNvSpPr txBox="1"/>
          <p:nvPr/>
        </p:nvSpPr>
        <p:spPr>
          <a:xfrm>
            <a:off x="415545" y="588604"/>
            <a:ext cx="89331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latin typeface="Spectral"/>
              </a:rPr>
              <a:t>Bước</a:t>
            </a:r>
            <a:r>
              <a:rPr lang="en-US" sz="1200" b="1" dirty="0">
                <a:latin typeface="Spectral"/>
              </a:rPr>
              <a:t> 3: </a:t>
            </a:r>
            <a:r>
              <a:rPr lang="en-US" sz="1200" b="1" dirty="0" err="1">
                <a:latin typeface="Spectral"/>
              </a:rPr>
              <a:t>Xây</a:t>
            </a:r>
            <a:r>
              <a:rPr lang="en-US" sz="1200" b="1" dirty="0">
                <a:latin typeface="Spectral"/>
              </a:rPr>
              <a:t> </a:t>
            </a:r>
            <a:r>
              <a:rPr lang="en-US" sz="1200" b="1" dirty="0" err="1">
                <a:latin typeface="Spectral"/>
              </a:rPr>
              <a:t>dựng</a:t>
            </a:r>
            <a:r>
              <a:rPr lang="en-US" sz="1200" b="1" dirty="0">
                <a:latin typeface="Spectral"/>
              </a:rPr>
              <a:t> </a:t>
            </a:r>
            <a:r>
              <a:rPr lang="en-US" sz="1200" b="1" dirty="0" err="1">
                <a:latin typeface="Spectral"/>
              </a:rPr>
              <a:t>mô</a:t>
            </a:r>
            <a:r>
              <a:rPr lang="en-US" sz="1200" b="1" dirty="0">
                <a:latin typeface="Spectral"/>
              </a:rPr>
              <a:t> </a:t>
            </a:r>
            <a:r>
              <a:rPr lang="en-US" sz="1200" b="1" dirty="0" err="1">
                <a:latin typeface="Spectral"/>
              </a:rPr>
              <a:t>hình</a:t>
            </a:r>
            <a:r>
              <a:rPr lang="en-US" sz="1200" b="1" dirty="0">
                <a:latin typeface="Spectral"/>
              </a:rPr>
              <a:t> </a:t>
            </a:r>
            <a:r>
              <a:rPr lang="en-US" sz="1200" b="1" dirty="0" err="1">
                <a:latin typeface="Spectral"/>
              </a:rPr>
              <a:t>dự</a:t>
            </a:r>
            <a:r>
              <a:rPr lang="en-US" sz="1200" b="1" dirty="0">
                <a:latin typeface="Spectral"/>
              </a:rPr>
              <a:t> </a:t>
            </a:r>
            <a:r>
              <a:rPr lang="en-US" sz="1200" b="1" dirty="0" err="1">
                <a:latin typeface="Spectral"/>
              </a:rPr>
              <a:t>đoán</a:t>
            </a:r>
          </a:p>
        </p:txBody>
      </p:sp>
      <p:pic>
        <p:nvPicPr>
          <p:cNvPr id="9" name="Picture 9" descr="Text&#10;&#10;Description automatically generated">
            <a:extLst>
              <a:ext uri="{FF2B5EF4-FFF2-40B4-BE49-F238E27FC236}">
                <a16:creationId xmlns:a16="http://schemas.microsoft.com/office/drawing/2014/main" id="{FC175660-59AD-46D1-FA84-D70D6F3F54F8}"/>
              </a:ext>
            </a:extLst>
          </p:cNvPr>
          <p:cNvPicPr>
            <a:picLocks noChangeAspect="1"/>
          </p:cNvPicPr>
          <p:nvPr/>
        </p:nvPicPr>
        <p:blipFill>
          <a:blip r:embed="rId3"/>
          <a:stretch>
            <a:fillRect/>
          </a:stretch>
        </p:blipFill>
        <p:spPr>
          <a:xfrm>
            <a:off x="415344" y="1041020"/>
            <a:ext cx="3974741" cy="759359"/>
          </a:xfrm>
          <a:prstGeom prst="rect">
            <a:avLst/>
          </a:prstGeom>
        </p:spPr>
      </p:pic>
      <p:pic>
        <p:nvPicPr>
          <p:cNvPr id="10" name="Picture 10" descr="Text, letter&#10;&#10;Description automatically generated">
            <a:extLst>
              <a:ext uri="{FF2B5EF4-FFF2-40B4-BE49-F238E27FC236}">
                <a16:creationId xmlns:a16="http://schemas.microsoft.com/office/drawing/2014/main" id="{E0398E97-4CB5-32F1-464A-4C509EDECE98}"/>
              </a:ext>
            </a:extLst>
          </p:cNvPr>
          <p:cNvPicPr>
            <a:picLocks noChangeAspect="1"/>
          </p:cNvPicPr>
          <p:nvPr/>
        </p:nvPicPr>
        <p:blipFill>
          <a:blip r:embed="rId4"/>
          <a:stretch>
            <a:fillRect/>
          </a:stretch>
        </p:blipFill>
        <p:spPr>
          <a:xfrm>
            <a:off x="4625125" y="1044727"/>
            <a:ext cx="3515932" cy="1065869"/>
          </a:xfrm>
          <a:prstGeom prst="rect">
            <a:avLst/>
          </a:prstGeom>
        </p:spPr>
      </p:pic>
      <p:sp>
        <p:nvSpPr>
          <p:cNvPr id="11" name="TextBox 10">
            <a:extLst>
              <a:ext uri="{FF2B5EF4-FFF2-40B4-BE49-F238E27FC236}">
                <a16:creationId xmlns:a16="http://schemas.microsoft.com/office/drawing/2014/main" id="{0BE515CA-4B10-543A-BFCC-E760D99E1945}"/>
              </a:ext>
            </a:extLst>
          </p:cNvPr>
          <p:cNvSpPr txBox="1"/>
          <p:nvPr/>
        </p:nvSpPr>
        <p:spPr>
          <a:xfrm>
            <a:off x="366242" y="1945917"/>
            <a:ext cx="37332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err="1">
                <a:latin typeface="Spectral"/>
              </a:rPr>
              <a:t>Đề</a:t>
            </a:r>
            <a:r>
              <a:rPr lang="en-US" dirty="0">
                <a:latin typeface="Spectral"/>
              </a:rPr>
              <a:t> </a:t>
            </a:r>
            <a:r>
              <a:rPr lang="en-US" dirty="0" err="1">
                <a:latin typeface="Spectral"/>
              </a:rPr>
              <a:t>nghị</a:t>
            </a:r>
            <a:r>
              <a:rPr lang="en-US" dirty="0">
                <a:latin typeface="Spectral"/>
              </a:rPr>
              <a:t> </a:t>
            </a:r>
            <a:r>
              <a:rPr lang="en-US" dirty="0" err="1">
                <a:latin typeface="Spectral"/>
              </a:rPr>
              <a:t>sử</a:t>
            </a:r>
            <a:r>
              <a:rPr lang="en-US" dirty="0">
                <a:latin typeface="Spectral"/>
              </a:rPr>
              <a:t> </a:t>
            </a:r>
            <a:r>
              <a:rPr lang="en-US" dirty="0" err="1">
                <a:latin typeface="Spectral"/>
              </a:rPr>
              <a:t>dụng</a:t>
            </a:r>
            <a:r>
              <a:rPr lang="en-US" dirty="0">
                <a:latin typeface="Spectral"/>
              </a:rPr>
              <a:t> </a:t>
            </a:r>
            <a:r>
              <a:rPr lang="en-US" dirty="0" err="1">
                <a:latin typeface="Spectral"/>
              </a:rPr>
              <a:t>mô</a:t>
            </a:r>
            <a:r>
              <a:rPr lang="en-US" dirty="0">
                <a:latin typeface="Spectral"/>
              </a:rPr>
              <a:t> </a:t>
            </a:r>
            <a:r>
              <a:rPr lang="en-US" dirty="0" err="1">
                <a:latin typeface="Spectral"/>
              </a:rPr>
              <a:t>hình</a:t>
            </a:r>
            <a:r>
              <a:rPr lang="en-US" dirty="0">
                <a:latin typeface="Spectral"/>
              </a:rPr>
              <a:t> ARIMA(2,0,5)</a:t>
            </a:r>
            <a:endParaRPr lang="en-US"/>
          </a:p>
        </p:txBody>
      </p:sp>
      <p:pic>
        <p:nvPicPr>
          <p:cNvPr id="12" name="Picture 12" descr="Text&#10;&#10;Description automatically generated">
            <a:extLst>
              <a:ext uri="{FF2B5EF4-FFF2-40B4-BE49-F238E27FC236}">
                <a16:creationId xmlns:a16="http://schemas.microsoft.com/office/drawing/2014/main" id="{6505485C-343A-F45D-3694-F43DC540EDC7}"/>
              </a:ext>
            </a:extLst>
          </p:cNvPr>
          <p:cNvPicPr>
            <a:picLocks noChangeAspect="1"/>
          </p:cNvPicPr>
          <p:nvPr/>
        </p:nvPicPr>
        <p:blipFill>
          <a:blip r:embed="rId5"/>
          <a:stretch>
            <a:fillRect/>
          </a:stretch>
        </p:blipFill>
        <p:spPr>
          <a:xfrm>
            <a:off x="415344" y="2927980"/>
            <a:ext cx="3403241" cy="1855263"/>
          </a:xfrm>
          <a:prstGeom prst="rect">
            <a:avLst/>
          </a:prstGeom>
        </p:spPr>
      </p:pic>
      <p:pic>
        <p:nvPicPr>
          <p:cNvPr id="13" name="Picture 13" descr="Text&#10;&#10;Description automatically generated">
            <a:extLst>
              <a:ext uri="{FF2B5EF4-FFF2-40B4-BE49-F238E27FC236}">
                <a16:creationId xmlns:a16="http://schemas.microsoft.com/office/drawing/2014/main" id="{881544B4-733D-1460-022A-A7A784D82DD6}"/>
              </a:ext>
            </a:extLst>
          </p:cNvPr>
          <p:cNvPicPr>
            <a:picLocks noChangeAspect="1"/>
          </p:cNvPicPr>
          <p:nvPr/>
        </p:nvPicPr>
        <p:blipFill>
          <a:blip r:embed="rId6"/>
          <a:stretch>
            <a:fillRect/>
          </a:stretch>
        </p:blipFill>
        <p:spPr>
          <a:xfrm>
            <a:off x="4568780" y="2970375"/>
            <a:ext cx="4328911" cy="442339"/>
          </a:xfrm>
          <a:prstGeom prst="rect">
            <a:avLst/>
          </a:prstGeom>
        </p:spPr>
      </p:pic>
      <p:pic>
        <p:nvPicPr>
          <p:cNvPr id="14" name="Picture 14" descr="A picture containing graphical user interface&#10;&#10;Description automatically generated">
            <a:extLst>
              <a:ext uri="{FF2B5EF4-FFF2-40B4-BE49-F238E27FC236}">
                <a16:creationId xmlns:a16="http://schemas.microsoft.com/office/drawing/2014/main" id="{99D21575-DB2F-1891-AAA6-0EA4477FE625}"/>
              </a:ext>
            </a:extLst>
          </p:cNvPr>
          <p:cNvPicPr>
            <a:picLocks noChangeAspect="1"/>
          </p:cNvPicPr>
          <p:nvPr/>
        </p:nvPicPr>
        <p:blipFill>
          <a:blip r:embed="rId7"/>
          <a:stretch>
            <a:fillRect/>
          </a:stretch>
        </p:blipFill>
        <p:spPr>
          <a:xfrm>
            <a:off x="4568780" y="3409372"/>
            <a:ext cx="2582215" cy="345130"/>
          </a:xfrm>
          <a:prstGeom prst="rect">
            <a:avLst/>
          </a:prstGeom>
        </p:spPr>
      </p:pic>
      <p:sp>
        <p:nvSpPr>
          <p:cNvPr id="15" name="TextBox 14">
            <a:extLst>
              <a:ext uri="{FF2B5EF4-FFF2-40B4-BE49-F238E27FC236}">
                <a16:creationId xmlns:a16="http://schemas.microsoft.com/office/drawing/2014/main" id="{719A296F-617C-4D43-5079-2CEFECB9FAF6}"/>
              </a:ext>
            </a:extLst>
          </p:cNvPr>
          <p:cNvSpPr txBox="1"/>
          <p:nvPr/>
        </p:nvSpPr>
        <p:spPr>
          <a:xfrm>
            <a:off x="4534771" y="3856619"/>
            <a:ext cx="3298600" cy="539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dirty="0" err="1">
                <a:latin typeface="Spectral"/>
              </a:rPr>
              <a:t>Vậy</a:t>
            </a:r>
            <a:r>
              <a:rPr lang="en-US" dirty="0">
                <a:latin typeface="Spectral"/>
              </a:rPr>
              <a:t> </a:t>
            </a:r>
            <a:r>
              <a:rPr lang="en-US" dirty="0" err="1">
                <a:latin typeface="Spectral"/>
              </a:rPr>
              <a:t>độ</a:t>
            </a:r>
            <a:r>
              <a:rPr lang="en-US" dirty="0">
                <a:latin typeface="Spectral"/>
              </a:rPr>
              <a:t> </a:t>
            </a:r>
            <a:r>
              <a:rPr lang="en-US" dirty="0" err="1">
                <a:latin typeface="Spectral"/>
              </a:rPr>
              <a:t>chính</a:t>
            </a:r>
            <a:r>
              <a:rPr lang="en-US" dirty="0">
                <a:latin typeface="Spectral"/>
              </a:rPr>
              <a:t> </a:t>
            </a:r>
            <a:r>
              <a:rPr lang="en-US" dirty="0" err="1">
                <a:latin typeface="Spectral"/>
              </a:rPr>
              <a:t>xác</a:t>
            </a:r>
            <a:r>
              <a:rPr lang="en-US" dirty="0">
                <a:latin typeface="Spectral"/>
              </a:rPr>
              <a:t> </a:t>
            </a:r>
            <a:r>
              <a:rPr lang="en-US" dirty="0" err="1">
                <a:latin typeface="Spectral"/>
              </a:rPr>
              <a:t>của</a:t>
            </a:r>
            <a:r>
              <a:rPr lang="en-US" dirty="0">
                <a:latin typeface="Spectral"/>
              </a:rPr>
              <a:t> </a:t>
            </a:r>
            <a:r>
              <a:rPr lang="en-US" dirty="0" err="1">
                <a:latin typeface="Spectral"/>
              </a:rPr>
              <a:t>mô</a:t>
            </a:r>
            <a:r>
              <a:rPr lang="en-US" dirty="0">
                <a:latin typeface="Spectral"/>
              </a:rPr>
              <a:t> </a:t>
            </a:r>
            <a:r>
              <a:rPr lang="en-US" dirty="0" err="1">
                <a:latin typeface="Spectral"/>
              </a:rPr>
              <a:t>hình</a:t>
            </a:r>
            <a:r>
              <a:rPr lang="en-US" dirty="0">
                <a:latin typeface="Spectral"/>
              </a:rPr>
              <a:t> </a:t>
            </a:r>
            <a:r>
              <a:rPr lang="en-US" dirty="0" err="1">
                <a:latin typeface="Spectral"/>
              </a:rPr>
              <a:t>vừa</a:t>
            </a:r>
            <a:r>
              <a:rPr lang="en-US" dirty="0">
                <a:latin typeface="Spectral"/>
              </a:rPr>
              <a:t> </a:t>
            </a:r>
            <a:r>
              <a:rPr lang="en-US" dirty="0" err="1">
                <a:latin typeface="Spectral"/>
              </a:rPr>
              <a:t>tạo</a:t>
            </a:r>
            <a:r>
              <a:rPr lang="en-US" dirty="0">
                <a:latin typeface="Spectral"/>
              </a:rPr>
              <a:t> </a:t>
            </a:r>
            <a:r>
              <a:rPr lang="en-US" dirty="0" err="1">
                <a:latin typeface="Spectral"/>
              </a:rPr>
              <a:t>được</a:t>
            </a:r>
            <a:r>
              <a:rPr lang="en-US" dirty="0">
                <a:latin typeface="Spectral"/>
              </a:rPr>
              <a:t> </a:t>
            </a:r>
            <a:r>
              <a:rPr lang="en-US" dirty="0" err="1">
                <a:latin typeface="Spectral"/>
              </a:rPr>
              <a:t>là</a:t>
            </a:r>
            <a:r>
              <a:rPr lang="en-US" dirty="0">
                <a:latin typeface="Spectral"/>
              </a:rPr>
              <a:t> 53,23%</a:t>
            </a:r>
            <a:endParaRPr lang="en-US"/>
          </a:p>
        </p:txBody>
      </p:sp>
      <p:cxnSp>
        <p:nvCxnSpPr>
          <p:cNvPr id="16" name="Straight Arrow Connector 15">
            <a:extLst>
              <a:ext uri="{FF2B5EF4-FFF2-40B4-BE49-F238E27FC236}">
                <a16:creationId xmlns:a16="http://schemas.microsoft.com/office/drawing/2014/main" id="{116A2E51-E0BB-95BB-CCB9-374670C9B226}"/>
              </a:ext>
            </a:extLst>
          </p:cNvPr>
          <p:cNvCxnSpPr/>
          <p:nvPr/>
        </p:nvCxnSpPr>
        <p:spPr>
          <a:xfrm flipV="1">
            <a:off x="3028146" y="2481597"/>
            <a:ext cx="2556455" cy="11269"/>
          </a:xfrm>
          <a:prstGeom prst="straightConnector1">
            <a:avLst/>
          </a:prstGeom>
          <a:ln/>
        </p:spPr>
        <p:style>
          <a:lnRef idx="3">
            <a:schemeClr val="accent2"/>
          </a:lnRef>
          <a:fillRef idx="0">
            <a:schemeClr val="accent2"/>
          </a:fillRef>
          <a:effectRef idx="2">
            <a:schemeClr val="accent2"/>
          </a:effectRef>
          <a:fontRef idx="minor">
            <a:schemeClr val="tx1"/>
          </a:fontRef>
        </p:style>
      </p:cxnSp>
      <p:sp>
        <p:nvSpPr>
          <p:cNvPr id="2" name="Google Shape;809;p52">
            <a:extLst>
              <a:ext uri="{FF2B5EF4-FFF2-40B4-BE49-F238E27FC236}">
                <a16:creationId xmlns:a16="http://schemas.microsoft.com/office/drawing/2014/main" id="{9DD1E7B3-870C-3A3E-D9A4-12FCC36ECA23}"/>
              </a:ext>
            </a:extLst>
          </p:cNvPr>
          <p:cNvSpPr/>
          <p:nvPr/>
        </p:nvSpPr>
        <p:spPr>
          <a:xfrm flipH="1">
            <a:off x="7833371" y="93380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10;p52">
            <a:extLst>
              <a:ext uri="{FF2B5EF4-FFF2-40B4-BE49-F238E27FC236}">
                <a16:creationId xmlns:a16="http://schemas.microsoft.com/office/drawing/2014/main" id="{D633F0F3-FC8C-AE4D-ED3B-FA6CD1ACC7DD}"/>
              </a:ext>
            </a:extLst>
          </p:cNvPr>
          <p:cNvSpPr/>
          <p:nvPr/>
        </p:nvSpPr>
        <p:spPr>
          <a:xfrm rot="10800000" flipH="1">
            <a:off x="-344556" y="3095711"/>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0004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 name="TextBox 4">
            <a:extLst>
              <a:ext uri="{FF2B5EF4-FFF2-40B4-BE49-F238E27FC236}">
                <a16:creationId xmlns:a16="http://schemas.microsoft.com/office/drawing/2014/main" id="{4FCE3EE7-5320-42F8-64DB-9537A88D1E9C}"/>
              </a:ext>
            </a:extLst>
          </p:cNvPr>
          <p:cNvSpPr txBox="1"/>
          <p:nvPr/>
        </p:nvSpPr>
        <p:spPr>
          <a:xfrm>
            <a:off x="415545" y="588604"/>
            <a:ext cx="89331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err="1">
                <a:latin typeface="Spectral"/>
              </a:rPr>
              <a:t>Bước</a:t>
            </a:r>
            <a:r>
              <a:rPr lang="en-US" sz="1200" b="1">
                <a:latin typeface="Spectral"/>
              </a:rPr>
              <a:t> 4: </a:t>
            </a:r>
            <a:r>
              <a:rPr lang="en-US" sz="1200" b="1" dirty="0" err="1">
                <a:latin typeface="Spectral"/>
              </a:rPr>
              <a:t>Dự</a:t>
            </a:r>
            <a:r>
              <a:rPr lang="en-US" sz="1200" b="1" dirty="0">
                <a:latin typeface="Spectral"/>
              </a:rPr>
              <a:t> </a:t>
            </a:r>
            <a:r>
              <a:rPr lang="en-US" sz="1200" b="1" dirty="0" err="1">
                <a:latin typeface="Spectral"/>
              </a:rPr>
              <a:t>đoán</a:t>
            </a:r>
          </a:p>
        </p:txBody>
      </p:sp>
      <p:sp>
        <p:nvSpPr>
          <p:cNvPr id="7" name="Rectangle: Rounded Corners 6">
            <a:extLst>
              <a:ext uri="{FF2B5EF4-FFF2-40B4-BE49-F238E27FC236}">
                <a16:creationId xmlns:a16="http://schemas.microsoft.com/office/drawing/2014/main" id="{BAA6549F-A590-9E55-9A57-16E2D1A72D3E}"/>
              </a:ext>
            </a:extLst>
          </p:cNvPr>
          <p:cNvSpPr/>
          <p:nvPr/>
        </p:nvSpPr>
        <p:spPr>
          <a:xfrm>
            <a:off x="508102" y="1007542"/>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pic>
        <p:nvPicPr>
          <p:cNvPr id="8" name="Picture 8" descr="A picture containing logo&#10;&#10;Description automatically generated">
            <a:extLst>
              <a:ext uri="{FF2B5EF4-FFF2-40B4-BE49-F238E27FC236}">
                <a16:creationId xmlns:a16="http://schemas.microsoft.com/office/drawing/2014/main" id="{EFD2C87C-0097-05DB-4676-ACE0459CC9A7}"/>
              </a:ext>
            </a:extLst>
          </p:cNvPr>
          <p:cNvPicPr>
            <a:picLocks noChangeAspect="1"/>
          </p:cNvPicPr>
          <p:nvPr/>
        </p:nvPicPr>
        <p:blipFill>
          <a:blip r:embed="rId3"/>
          <a:stretch>
            <a:fillRect/>
          </a:stretch>
        </p:blipFill>
        <p:spPr>
          <a:xfrm>
            <a:off x="511935" y="1537448"/>
            <a:ext cx="6317087" cy="466794"/>
          </a:xfrm>
          <a:prstGeom prst="rect">
            <a:avLst/>
          </a:prstGeom>
        </p:spPr>
      </p:pic>
      <p:sp>
        <p:nvSpPr>
          <p:cNvPr id="10" name="Rectangle: Rounded Corners 9">
            <a:extLst>
              <a:ext uri="{FF2B5EF4-FFF2-40B4-BE49-F238E27FC236}">
                <a16:creationId xmlns:a16="http://schemas.microsoft.com/office/drawing/2014/main" id="{E1E1C31F-9373-F225-C171-CD10B4A6920D}"/>
              </a:ext>
            </a:extLst>
          </p:cNvPr>
          <p:cNvSpPr/>
          <p:nvPr/>
        </p:nvSpPr>
        <p:spPr>
          <a:xfrm>
            <a:off x="511386" y="2317903"/>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pic>
        <p:nvPicPr>
          <p:cNvPr id="11" name="Picture 11" descr="Text&#10;&#10;Description automatically generated">
            <a:extLst>
              <a:ext uri="{FF2B5EF4-FFF2-40B4-BE49-F238E27FC236}">
                <a16:creationId xmlns:a16="http://schemas.microsoft.com/office/drawing/2014/main" id="{FE55477D-8C28-6369-FFE4-83259D40FAA7}"/>
              </a:ext>
            </a:extLst>
          </p:cNvPr>
          <p:cNvPicPr>
            <a:picLocks noChangeAspect="1"/>
          </p:cNvPicPr>
          <p:nvPr/>
        </p:nvPicPr>
        <p:blipFill>
          <a:blip r:embed="rId4"/>
          <a:stretch>
            <a:fillRect/>
          </a:stretch>
        </p:blipFill>
        <p:spPr>
          <a:xfrm>
            <a:off x="511935" y="2806200"/>
            <a:ext cx="4232319" cy="1237549"/>
          </a:xfrm>
          <a:prstGeom prst="rect">
            <a:avLst/>
          </a:prstGeom>
        </p:spPr>
      </p:pic>
      <p:sp>
        <p:nvSpPr>
          <p:cNvPr id="12" name="TextBox 11">
            <a:extLst>
              <a:ext uri="{FF2B5EF4-FFF2-40B4-BE49-F238E27FC236}">
                <a16:creationId xmlns:a16="http://schemas.microsoft.com/office/drawing/2014/main" id="{1D5D5E6B-C6AA-49D1-E458-B6B6FE43059F}"/>
              </a:ext>
            </a:extLst>
          </p:cNvPr>
          <p:cNvSpPr txBox="1"/>
          <p:nvPr/>
        </p:nvSpPr>
        <p:spPr>
          <a:xfrm>
            <a:off x="448748" y="4265121"/>
            <a:ext cx="585022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dirty="0">
                <a:latin typeface="Spectral"/>
              </a:rPr>
              <a:t>Đây là kết quả dự đoán doanh thu trong 5 ngày tiếp theo tính từ thời điểm cuối cùng được ghi lại trong bộ dữ liệu.</a:t>
            </a:r>
            <a:endParaRPr lang="en-US">
              <a:latin typeface="Spectral"/>
            </a:endParaRPr>
          </a:p>
        </p:txBody>
      </p:sp>
      <p:sp>
        <p:nvSpPr>
          <p:cNvPr id="2" name="Google Shape;809;p52">
            <a:extLst>
              <a:ext uri="{FF2B5EF4-FFF2-40B4-BE49-F238E27FC236}">
                <a16:creationId xmlns:a16="http://schemas.microsoft.com/office/drawing/2014/main" id="{18729D80-BB96-22E2-69BB-4B0A96154B5E}"/>
              </a:ext>
            </a:extLst>
          </p:cNvPr>
          <p:cNvSpPr/>
          <p:nvPr/>
        </p:nvSpPr>
        <p:spPr>
          <a:xfrm rot="16200000" flipH="1">
            <a:off x="10791605" y="3424974"/>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810;p52">
            <a:extLst>
              <a:ext uri="{FF2B5EF4-FFF2-40B4-BE49-F238E27FC236}">
                <a16:creationId xmlns:a16="http://schemas.microsoft.com/office/drawing/2014/main" id="{618ACF5E-1D86-9251-D8F5-1E2C41825F7E}"/>
              </a:ext>
            </a:extLst>
          </p:cNvPr>
          <p:cNvSpPr/>
          <p:nvPr/>
        </p:nvSpPr>
        <p:spPr>
          <a:xfrm rot="5400000" flipH="1">
            <a:off x="-3712219" y="257175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9" descr="Text&#10;&#10;Description automatically generated">
            <a:extLst>
              <a:ext uri="{FF2B5EF4-FFF2-40B4-BE49-F238E27FC236}">
                <a16:creationId xmlns:a16="http://schemas.microsoft.com/office/drawing/2014/main" id="{57AA9857-B683-9EDC-C781-9C8AAF317BF6}"/>
              </a:ext>
            </a:extLst>
          </p:cNvPr>
          <p:cNvPicPr>
            <a:picLocks noChangeAspect="1"/>
          </p:cNvPicPr>
          <p:nvPr/>
        </p:nvPicPr>
        <p:blipFill>
          <a:blip r:embed="rId5"/>
          <a:stretch>
            <a:fillRect/>
          </a:stretch>
        </p:blipFill>
        <p:spPr>
          <a:xfrm>
            <a:off x="-5207243" y="-759359"/>
            <a:ext cx="3974741" cy="759359"/>
          </a:xfrm>
          <a:prstGeom prst="rect">
            <a:avLst/>
          </a:prstGeom>
        </p:spPr>
      </p:pic>
      <p:pic>
        <p:nvPicPr>
          <p:cNvPr id="6" name="Picture 10" descr="Text, letter&#10;&#10;Description automatically generated">
            <a:extLst>
              <a:ext uri="{FF2B5EF4-FFF2-40B4-BE49-F238E27FC236}">
                <a16:creationId xmlns:a16="http://schemas.microsoft.com/office/drawing/2014/main" id="{AC932CD6-E1B1-90B3-88FC-8F7E8985973E}"/>
              </a:ext>
            </a:extLst>
          </p:cNvPr>
          <p:cNvPicPr>
            <a:picLocks noChangeAspect="1"/>
          </p:cNvPicPr>
          <p:nvPr/>
        </p:nvPicPr>
        <p:blipFill>
          <a:blip r:embed="rId6"/>
          <a:stretch>
            <a:fillRect/>
          </a:stretch>
        </p:blipFill>
        <p:spPr>
          <a:xfrm>
            <a:off x="10513239" y="-1080323"/>
            <a:ext cx="3515932" cy="1065869"/>
          </a:xfrm>
          <a:prstGeom prst="rect">
            <a:avLst/>
          </a:prstGeom>
        </p:spPr>
      </p:pic>
      <p:pic>
        <p:nvPicPr>
          <p:cNvPr id="9" name="Picture 12" descr="Text&#10;&#10;Description automatically generated">
            <a:extLst>
              <a:ext uri="{FF2B5EF4-FFF2-40B4-BE49-F238E27FC236}">
                <a16:creationId xmlns:a16="http://schemas.microsoft.com/office/drawing/2014/main" id="{0DFE0D70-3E7C-A457-4BE0-34F754DD3902}"/>
              </a:ext>
            </a:extLst>
          </p:cNvPr>
          <p:cNvPicPr>
            <a:picLocks noChangeAspect="1"/>
          </p:cNvPicPr>
          <p:nvPr/>
        </p:nvPicPr>
        <p:blipFill>
          <a:blip r:embed="rId7"/>
          <a:stretch>
            <a:fillRect/>
          </a:stretch>
        </p:blipFill>
        <p:spPr>
          <a:xfrm>
            <a:off x="-1701621" y="6120487"/>
            <a:ext cx="3403241" cy="1855263"/>
          </a:xfrm>
          <a:prstGeom prst="rect">
            <a:avLst/>
          </a:prstGeom>
        </p:spPr>
      </p:pic>
    </p:spTree>
    <p:extLst>
      <p:ext uri="{BB962C8B-B14F-4D97-AF65-F5344CB8AC3E}">
        <p14:creationId xmlns:p14="http://schemas.microsoft.com/office/powerpoint/2010/main" val="106601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7" name="TextBox 6">
            <a:extLst>
              <a:ext uri="{FF2B5EF4-FFF2-40B4-BE49-F238E27FC236}">
                <a16:creationId xmlns:a16="http://schemas.microsoft.com/office/drawing/2014/main" id="{C754F4E5-55A2-FE15-1119-30BF235EA788}"/>
              </a:ext>
            </a:extLst>
          </p:cNvPr>
          <p:cNvSpPr txBox="1"/>
          <p:nvPr/>
        </p:nvSpPr>
        <p:spPr>
          <a:xfrm>
            <a:off x="415545" y="588604"/>
            <a:ext cx="893310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err="1">
                <a:latin typeface="Spectral"/>
              </a:rPr>
              <a:t>Bước</a:t>
            </a:r>
            <a:r>
              <a:rPr lang="en-US" sz="1200" b="1" dirty="0">
                <a:latin typeface="Spectral"/>
              </a:rPr>
              <a:t> 5: </a:t>
            </a:r>
            <a:r>
              <a:rPr lang="en-US" sz="1200" b="1" dirty="0" err="1">
                <a:latin typeface="Spectral"/>
              </a:rPr>
              <a:t>Trực</a:t>
            </a:r>
            <a:r>
              <a:rPr lang="en-US" sz="1200" b="1" dirty="0">
                <a:latin typeface="Spectral"/>
              </a:rPr>
              <a:t> </a:t>
            </a:r>
            <a:r>
              <a:rPr lang="en-US" sz="1200" b="1" dirty="0" err="1">
                <a:latin typeface="Spectral"/>
              </a:rPr>
              <a:t>quan</a:t>
            </a:r>
            <a:r>
              <a:rPr lang="en-US" sz="1200" b="1" dirty="0">
                <a:latin typeface="Spectral"/>
              </a:rPr>
              <a:t> </a:t>
            </a:r>
            <a:r>
              <a:rPr lang="en-US" sz="1200" b="1" dirty="0" err="1">
                <a:latin typeface="Spectral"/>
              </a:rPr>
              <a:t>hóa</a:t>
            </a:r>
            <a:r>
              <a:rPr lang="en-US" sz="1200" b="1" dirty="0">
                <a:latin typeface="Spectral"/>
              </a:rPr>
              <a:t> </a:t>
            </a:r>
            <a:r>
              <a:rPr lang="en-US" sz="1200" b="1" dirty="0" err="1">
                <a:latin typeface="Spectral"/>
              </a:rPr>
              <a:t>dữ</a:t>
            </a:r>
            <a:r>
              <a:rPr lang="en-US" sz="1200" b="1" dirty="0">
                <a:latin typeface="Spectral"/>
              </a:rPr>
              <a:t> </a:t>
            </a:r>
            <a:r>
              <a:rPr lang="en-US" sz="1200" b="1" dirty="0" err="1">
                <a:latin typeface="Spectral"/>
              </a:rPr>
              <a:t>liệu</a:t>
            </a:r>
          </a:p>
        </p:txBody>
      </p:sp>
      <p:pic>
        <p:nvPicPr>
          <p:cNvPr id="2" name="Picture 2" descr="Text, letter&#10;&#10;Description automatically generated">
            <a:extLst>
              <a:ext uri="{FF2B5EF4-FFF2-40B4-BE49-F238E27FC236}">
                <a16:creationId xmlns:a16="http://schemas.microsoft.com/office/drawing/2014/main" id="{39483ADD-A3D3-61FF-FE43-E4C61FE691C5}"/>
              </a:ext>
            </a:extLst>
          </p:cNvPr>
          <p:cNvPicPr>
            <a:picLocks noChangeAspect="1"/>
          </p:cNvPicPr>
          <p:nvPr/>
        </p:nvPicPr>
        <p:blipFill>
          <a:blip r:embed="rId3"/>
          <a:stretch>
            <a:fillRect/>
          </a:stretch>
        </p:blipFill>
        <p:spPr>
          <a:xfrm>
            <a:off x="511935" y="1503522"/>
            <a:ext cx="4626735" cy="808323"/>
          </a:xfrm>
          <a:prstGeom prst="rect">
            <a:avLst/>
          </a:prstGeom>
        </p:spPr>
      </p:pic>
      <p:sp>
        <p:nvSpPr>
          <p:cNvPr id="4" name="Rectangle: Rounded Corners 3">
            <a:extLst>
              <a:ext uri="{FF2B5EF4-FFF2-40B4-BE49-F238E27FC236}">
                <a16:creationId xmlns:a16="http://schemas.microsoft.com/office/drawing/2014/main" id="{3778CE3B-C561-F0D2-A949-106213E5A9BF}"/>
              </a:ext>
            </a:extLst>
          </p:cNvPr>
          <p:cNvSpPr/>
          <p:nvPr/>
        </p:nvSpPr>
        <p:spPr>
          <a:xfrm>
            <a:off x="508102" y="1007542"/>
            <a:ext cx="800816" cy="279134"/>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Input</a:t>
            </a:r>
          </a:p>
        </p:txBody>
      </p:sp>
      <p:pic>
        <p:nvPicPr>
          <p:cNvPr id="5" name="Picture 5" descr="Chart, line chart&#10;&#10;Description automatically generated">
            <a:extLst>
              <a:ext uri="{FF2B5EF4-FFF2-40B4-BE49-F238E27FC236}">
                <a16:creationId xmlns:a16="http://schemas.microsoft.com/office/drawing/2014/main" id="{D1C4647A-4CDC-5ACE-9420-544C6C2128A9}"/>
              </a:ext>
            </a:extLst>
          </p:cNvPr>
          <p:cNvPicPr>
            <a:picLocks noChangeAspect="1"/>
          </p:cNvPicPr>
          <p:nvPr/>
        </p:nvPicPr>
        <p:blipFill>
          <a:blip r:embed="rId4"/>
          <a:stretch>
            <a:fillRect/>
          </a:stretch>
        </p:blipFill>
        <p:spPr>
          <a:xfrm>
            <a:off x="2781836" y="2578921"/>
            <a:ext cx="4200121" cy="2424593"/>
          </a:xfrm>
          <a:prstGeom prst="rect">
            <a:avLst/>
          </a:prstGeom>
        </p:spPr>
      </p:pic>
      <p:sp>
        <p:nvSpPr>
          <p:cNvPr id="8" name="Rectangle: Rounded Corners 7">
            <a:extLst>
              <a:ext uri="{FF2B5EF4-FFF2-40B4-BE49-F238E27FC236}">
                <a16:creationId xmlns:a16="http://schemas.microsoft.com/office/drawing/2014/main" id="{736B1BEB-9DB6-85EA-86AD-AECC40B18645}"/>
              </a:ext>
            </a:extLst>
          </p:cNvPr>
          <p:cNvSpPr/>
          <p:nvPr/>
        </p:nvSpPr>
        <p:spPr>
          <a:xfrm>
            <a:off x="511386" y="2575480"/>
            <a:ext cx="964445" cy="255855"/>
          </a:xfrm>
          <a:prstGeom prst="roundRect">
            <a:avLst/>
          </a:prstGeom>
          <a:solidFill>
            <a:schemeClr val="accent2">
              <a:lumMod val="7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vi-VN" sz="2000">
                <a:solidFill>
                  <a:schemeClr val="accent6"/>
                </a:solidFill>
                <a:latin typeface="Cormorant Garamond Medium" panose="020B0604020202020204" charset="0"/>
                <a:ea typeface="Cormorant Garamond Medium" panose="020B0604020202020204" charset="0"/>
              </a:rPr>
              <a:t>Output</a:t>
            </a:r>
          </a:p>
        </p:txBody>
      </p:sp>
      <p:sp>
        <p:nvSpPr>
          <p:cNvPr id="3" name="Google Shape;809;p52">
            <a:extLst>
              <a:ext uri="{FF2B5EF4-FFF2-40B4-BE49-F238E27FC236}">
                <a16:creationId xmlns:a16="http://schemas.microsoft.com/office/drawing/2014/main" id="{3178149C-2488-8820-8755-DBB0D75DF95B}"/>
              </a:ext>
            </a:extLst>
          </p:cNvPr>
          <p:cNvSpPr/>
          <p:nvPr/>
        </p:nvSpPr>
        <p:spPr>
          <a:xfrm flipH="1">
            <a:off x="7664400" y="980741"/>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0;p52">
            <a:extLst>
              <a:ext uri="{FF2B5EF4-FFF2-40B4-BE49-F238E27FC236}">
                <a16:creationId xmlns:a16="http://schemas.microsoft.com/office/drawing/2014/main" id="{C8851DC6-43E8-2578-A984-995BA816314E}"/>
              </a:ext>
            </a:extLst>
          </p:cNvPr>
          <p:cNvSpPr/>
          <p:nvPr/>
        </p:nvSpPr>
        <p:spPr>
          <a:xfrm rot="10800000" flipH="1">
            <a:off x="-43969" y="3063522"/>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46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64"/>
          <p:cNvSpPr/>
          <p:nvPr/>
        </p:nvSpPr>
        <p:spPr>
          <a:xfrm flipH="1">
            <a:off x="845250" y="-793550"/>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4"/>
          <p:cNvSpPr/>
          <p:nvPr/>
        </p:nvSpPr>
        <p:spPr>
          <a:xfrm rot="5400000" flipH="1">
            <a:off x="6994350" y="67805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4"/>
          <p:cNvSpPr/>
          <p:nvPr/>
        </p:nvSpPr>
        <p:spPr>
          <a:xfrm rot="10800000" flipH="1">
            <a:off x="631300" y="2716425"/>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4"/>
          <p:cNvSpPr txBox="1">
            <a:spLocks noGrp="1"/>
          </p:cNvSpPr>
          <p:nvPr>
            <p:ph type="title"/>
          </p:nvPr>
        </p:nvSpPr>
        <p:spPr>
          <a:xfrm>
            <a:off x="4093080" y="2110000"/>
            <a:ext cx="2299200" cy="841800"/>
          </a:xfrm>
          <a:prstGeom prst="rect">
            <a:avLst/>
          </a:prstGeom>
        </p:spPr>
        <p:txBody>
          <a:bodyPr spcFirstLastPara="1" wrap="square" lIns="0" tIns="91425" rIns="91425" bIns="91425" anchor="b" anchorCtr="0">
            <a:noAutofit/>
          </a:bodyPr>
          <a:lstStyle/>
          <a:p>
            <a:r>
              <a:rPr lang="en" dirty="0" err="1"/>
              <a:t>Kết</a:t>
            </a:r>
            <a:r>
              <a:rPr lang="en" dirty="0"/>
              <a:t> </a:t>
            </a:r>
            <a:r>
              <a:rPr lang="en" dirty="0" err="1"/>
              <a:t>luận</a:t>
            </a:r>
          </a:p>
        </p:txBody>
      </p:sp>
      <p:sp>
        <p:nvSpPr>
          <p:cNvPr id="1095" name="Google Shape;1095;p64"/>
          <p:cNvSpPr txBox="1">
            <a:spLocks noGrp="1"/>
          </p:cNvSpPr>
          <p:nvPr>
            <p:ph type="title" idx="2"/>
          </p:nvPr>
        </p:nvSpPr>
        <p:spPr>
          <a:xfrm>
            <a:off x="2751600" y="2110000"/>
            <a:ext cx="1034100" cy="78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
        <p:nvSpPr>
          <p:cNvPr id="1097" name="Google Shape;1097;p64"/>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4"/>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1099" name="Google Shape;1099;p64"/>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1100" name="Google Shape;1100;p64"/>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1101" name="Google Shape;1101;p64"/>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HOME</a:t>
            </a:r>
            <a:endParaRPr sz="1000" b="1">
              <a:solidFill>
                <a:schemeClr val="dk1"/>
              </a:solidFill>
              <a:latin typeface="Spectral"/>
              <a:ea typeface="Spectral"/>
              <a:cs typeface="Spectral"/>
              <a:sym typeface="Spectral"/>
            </a:endParaRPr>
          </a:p>
        </p:txBody>
      </p:sp>
      <p:sp>
        <p:nvSpPr>
          <p:cNvPr id="1102" name="Google Shape;1102;p64"/>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5"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1103" name="Google Shape;1103;p64"/>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1104" name="Google Shape;1104;p64"/>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grpSp>
        <p:nvGrpSpPr>
          <p:cNvPr id="1105" name="Google Shape;1105;p64"/>
          <p:cNvGrpSpPr/>
          <p:nvPr/>
        </p:nvGrpSpPr>
        <p:grpSpPr>
          <a:xfrm>
            <a:off x="8535475" y="196100"/>
            <a:ext cx="284400" cy="137300"/>
            <a:chOff x="8535475" y="232250"/>
            <a:chExt cx="284400" cy="137300"/>
          </a:xfrm>
        </p:grpSpPr>
        <p:sp>
          <p:nvSpPr>
            <p:cNvPr id="1106" name="Google Shape;1106;p64"/>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4"/>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4"/>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43669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4"/>
          <p:cNvSpPr/>
          <p:nvPr/>
        </p:nvSpPr>
        <p:spPr>
          <a:xfrm>
            <a:off x="-790395" y="-776985"/>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4"/>
          <p:cNvSpPr/>
          <p:nvPr/>
        </p:nvSpPr>
        <p:spPr>
          <a:xfrm rot="5400000">
            <a:off x="6702429" y="1613975"/>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4"/>
          <p:cNvSpPr/>
          <p:nvPr/>
        </p:nvSpPr>
        <p:spPr>
          <a:xfrm rot="10800000">
            <a:off x="7415597" y="235869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4"/>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4"/>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477" name="Google Shape;477;p44"/>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478" name="Google Shape;478;p44"/>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479" name="Google Shape;479;p44"/>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hlink"/>
                </a:solidFill>
                <a:uFill>
                  <a:noFill/>
                </a:uFill>
                <a:latin typeface="Spectral"/>
                <a:ea typeface="Spectral"/>
                <a:cs typeface="Spectral"/>
                <a:sym typeface="Spectral"/>
                <a:hlinkClick r:id="rId5" action="ppaction://hlinksldjump"/>
              </a:rPr>
              <a:t>HOME</a:t>
            </a:r>
            <a:endParaRPr sz="1000" b="1">
              <a:solidFill>
                <a:schemeClr val="dk1"/>
              </a:solidFill>
              <a:latin typeface="Spectral"/>
              <a:ea typeface="Spectral"/>
              <a:cs typeface="Spectral"/>
              <a:sym typeface="Spectral"/>
            </a:endParaRPr>
          </a:p>
        </p:txBody>
      </p:sp>
      <p:sp>
        <p:nvSpPr>
          <p:cNvPr id="480" name="Google Shape;480;p44"/>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6"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481" name="Google Shape;481;p44"/>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482" name="Google Shape;482;p44"/>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grpSp>
        <p:nvGrpSpPr>
          <p:cNvPr id="483" name="Google Shape;483;p44"/>
          <p:cNvGrpSpPr/>
          <p:nvPr/>
        </p:nvGrpSpPr>
        <p:grpSpPr>
          <a:xfrm>
            <a:off x="8535475" y="196100"/>
            <a:ext cx="284400" cy="137300"/>
            <a:chOff x="8535475" y="232250"/>
            <a:chExt cx="284400" cy="137300"/>
          </a:xfrm>
        </p:grpSpPr>
        <p:sp>
          <p:nvSpPr>
            <p:cNvPr id="484" name="Google Shape;484;p44"/>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920;p57">
            <a:extLst>
              <a:ext uri="{FF2B5EF4-FFF2-40B4-BE49-F238E27FC236}">
                <a16:creationId xmlns:a16="http://schemas.microsoft.com/office/drawing/2014/main" id="{3216C938-96A5-C755-E6D9-971514F5027F}"/>
              </a:ext>
            </a:extLst>
          </p:cNvPr>
          <p:cNvSpPr txBox="1">
            <a:spLocks noGrp="1"/>
          </p:cNvSpPr>
          <p:nvPr>
            <p:ph type="title"/>
          </p:nvPr>
        </p:nvSpPr>
        <p:spPr>
          <a:xfrm>
            <a:off x="5905260" y="2250640"/>
            <a:ext cx="2406300" cy="1519800"/>
          </a:xfrm>
          <a:prstGeom prst="rect">
            <a:avLst/>
          </a:prstGeom>
        </p:spPr>
        <p:txBody>
          <a:bodyPr spcFirstLastPara="1" wrap="square" lIns="0" tIns="91425" rIns="91425" bIns="91425" anchor="ctr" anchorCtr="0">
            <a:noAutofit/>
          </a:bodyPr>
          <a:lstStyle/>
          <a:p>
            <a:pPr algn="ctr"/>
            <a:r>
              <a:rPr lang="en" dirty="0" err="1"/>
              <a:t>Về</a:t>
            </a:r>
            <a:r>
              <a:rPr lang="en" dirty="0"/>
              <a:t> </a:t>
            </a:r>
            <a:r>
              <a:rPr lang="en" dirty="0" err="1"/>
              <a:t>bộ</a:t>
            </a:r>
            <a:r>
              <a:rPr lang="en" dirty="0"/>
              <a:t> </a:t>
            </a:r>
            <a:r>
              <a:rPr lang="en" dirty="0" err="1"/>
              <a:t>dữ</a:t>
            </a:r>
            <a:r>
              <a:rPr lang="en" dirty="0"/>
              <a:t> </a:t>
            </a:r>
            <a:r>
              <a:rPr lang="en" dirty="0" err="1"/>
              <a:t>liệu</a:t>
            </a:r>
          </a:p>
        </p:txBody>
      </p:sp>
      <p:sp>
        <p:nvSpPr>
          <p:cNvPr id="4" name="Oval 3">
            <a:extLst>
              <a:ext uri="{FF2B5EF4-FFF2-40B4-BE49-F238E27FC236}">
                <a16:creationId xmlns:a16="http://schemas.microsoft.com/office/drawing/2014/main" id="{E0E9A3B6-7FCE-3177-11DA-60FDD97183CE}"/>
              </a:ext>
            </a:extLst>
          </p:cNvPr>
          <p:cNvSpPr/>
          <p:nvPr/>
        </p:nvSpPr>
        <p:spPr>
          <a:xfrm>
            <a:off x="173935" y="708163"/>
            <a:ext cx="5516216" cy="19132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err="1">
                <a:latin typeface="Spectral"/>
                <a:cs typeface="Arial"/>
              </a:rPr>
              <a:t>Ưu</a:t>
            </a:r>
            <a:r>
              <a:rPr lang="en-US">
                <a:latin typeface="Spectral"/>
                <a:cs typeface="Arial"/>
              </a:rPr>
              <a:t> </a:t>
            </a:r>
            <a:r>
              <a:rPr lang="en-US" err="1">
                <a:latin typeface="Spectral"/>
                <a:cs typeface="Arial"/>
              </a:rPr>
              <a:t>điểm</a:t>
            </a:r>
            <a:r>
              <a:rPr lang="en-US">
                <a:latin typeface="Spectral"/>
                <a:cs typeface="Arial"/>
              </a:rPr>
              <a:t>:</a:t>
            </a:r>
          </a:p>
          <a:p>
            <a:pPr marL="285750" indent="-285750">
              <a:buChar char="•"/>
            </a:pPr>
            <a:r>
              <a:rPr lang="en-US" err="1">
                <a:latin typeface="Spectral"/>
                <a:cs typeface="Arial"/>
              </a:rPr>
              <a:t>Là</a:t>
            </a:r>
            <a:r>
              <a:rPr lang="en-US">
                <a:latin typeface="Spectral"/>
                <a:cs typeface="Arial"/>
              </a:rPr>
              <a:t> </a:t>
            </a:r>
            <a:r>
              <a:rPr lang="en-US" err="1">
                <a:latin typeface="Spectral"/>
                <a:cs typeface="Arial"/>
              </a:rPr>
              <a:t>bộ</a:t>
            </a:r>
            <a:r>
              <a:rPr lang="en-US">
                <a:latin typeface="Spectral"/>
                <a:cs typeface="Arial"/>
              </a:rPr>
              <a:t> </a:t>
            </a:r>
            <a:r>
              <a:rPr lang="en-US" err="1">
                <a:latin typeface="Spectral"/>
                <a:cs typeface="Arial"/>
              </a:rPr>
              <a:t>dữ</a:t>
            </a:r>
            <a:r>
              <a:rPr lang="en-US">
                <a:latin typeface="Spectral"/>
                <a:cs typeface="Arial"/>
              </a:rPr>
              <a:t> </a:t>
            </a:r>
            <a:r>
              <a:rPr lang="en-US" err="1">
                <a:latin typeface="Spectral"/>
                <a:cs typeface="Arial"/>
              </a:rPr>
              <a:t>liệu</a:t>
            </a:r>
            <a:r>
              <a:rPr lang="en-US">
                <a:latin typeface="Spectral"/>
                <a:cs typeface="Arial"/>
              </a:rPr>
              <a:t> </a:t>
            </a:r>
            <a:r>
              <a:rPr lang="en-US" err="1">
                <a:latin typeface="Spectral"/>
                <a:cs typeface="Arial"/>
              </a:rPr>
              <a:t>lớn</a:t>
            </a:r>
            <a:r>
              <a:rPr lang="en-US">
                <a:latin typeface="Spectral"/>
                <a:cs typeface="Arial"/>
              </a:rPr>
              <a:t> </a:t>
            </a:r>
            <a:r>
              <a:rPr lang="en-US" err="1">
                <a:latin typeface="Spectral"/>
                <a:cs typeface="Arial"/>
              </a:rPr>
              <a:t>đáng</a:t>
            </a:r>
            <a:r>
              <a:rPr lang="en-US">
                <a:latin typeface="Spectral"/>
                <a:cs typeface="Arial"/>
              </a:rPr>
              <a:t> tin </a:t>
            </a:r>
            <a:r>
              <a:rPr lang="en-US" err="1">
                <a:latin typeface="Spectral"/>
                <a:cs typeface="Arial"/>
              </a:rPr>
              <a:t>cậy</a:t>
            </a:r>
            <a:endParaRPr lang="en-US">
              <a:latin typeface="Spectral"/>
              <a:cs typeface="Arial"/>
            </a:endParaRPr>
          </a:p>
          <a:p>
            <a:pPr marL="285750" indent="-285750">
              <a:buChar char="•"/>
            </a:pPr>
            <a:r>
              <a:rPr lang="en-US" err="1">
                <a:latin typeface="Spectral"/>
                <a:cs typeface="Arial"/>
              </a:rPr>
              <a:t>Lượng</a:t>
            </a:r>
            <a:r>
              <a:rPr lang="en-US">
                <a:latin typeface="Spectral"/>
                <a:cs typeface="Arial"/>
              </a:rPr>
              <a:t> </a:t>
            </a:r>
            <a:r>
              <a:rPr lang="en-US" err="1">
                <a:latin typeface="Spectral"/>
                <a:cs typeface="Arial"/>
              </a:rPr>
              <a:t>dữ</a:t>
            </a:r>
            <a:r>
              <a:rPr lang="en-US">
                <a:latin typeface="Spectral"/>
                <a:cs typeface="Arial"/>
              </a:rPr>
              <a:t> </a:t>
            </a:r>
            <a:r>
              <a:rPr lang="en-US" err="1">
                <a:latin typeface="Spectral"/>
                <a:cs typeface="Arial"/>
              </a:rPr>
              <a:t>liệu</a:t>
            </a:r>
            <a:r>
              <a:rPr lang="en-US">
                <a:latin typeface="Spectral"/>
                <a:cs typeface="Arial"/>
              </a:rPr>
              <a:t> </a:t>
            </a:r>
            <a:r>
              <a:rPr lang="en-US" err="1">
                <a:latin typeface="Spectral"/>
                <a:cs typeface="Arial"/>
              </a:rPr>
              <a:t>lớn</a:t>
            </a:r>
            <a:r>
              <a:rPr lang="en-US">
                <a:latin typeface="Spectral"/>
                <a:cs typeface="Arial"/>
              </a:rPr>
              <a:t> </a:t>
            </a:r>
            <a:r>
              <a:rPr lang="en-US" err="1">
                <a:latin typeface="Spectral"/>
                <a:cs typeface="Arial"/>
              </a:rPr>
              <a:t>giúp</a:t>
            </a:r>
            <a:r>
              <a:rPr lang="en-US">
                <a:latin typeface="Spectral"/>
                <a:cs typeface="Arial"/>
              </a:rPr>
              <a:t> </a:t>
            </a:r>
            <a:r>
              <a:rPr lang="en-US" err="1">
                <a:latin typeface="Spectral"/>
                <a:cs typeface="Arial"/>
              </a:rPr>
              <a:t>đa</a:t>
            </a:r>
            <a:r>
              <a:rPr lang="en-US">
                <a:latin typeface="Spectral"/>
                <a:cs typeface="Arial"/>
              </a:rPr>
              <a:t> </a:t>
            </a:r>
            <a:r>
              <a:rPr lang="en-US" err="1">
                <a:latin typeface="Spectral"/>
                <a:cs typeface="Arial"/>
              </a:rPr>
              <a:t>dạng</a:t>
            </a:r>
            <a:r>
              <a:rPr lang="en-US">
                <a:latin typeface="Spectral"/>
                <a:cs typeface="Arial"/>
              </a:rPr>
              <a:t> </a:t>
            </a:r>
            <a:r>
              <a:rPr lang="en-US" err="1">
                <a:latin typeface="Spectral"/>
                <a:cs typeface="Arial"/>
              </a:rPr>
              <a:t>phân</a:t>
            </a:r>
            <a:r>
              <a:rPr lang="en-US">
                <a:latin typeface="Spectral"/>
                <a:cs typeface="Arial"/>
              </a:rPr>
              <a:t> </a:t>
            </a:r>
            <a:r>
              <a:rPr lang="en-US" err="1">
                <a:latin typeface="Spectral"/>
                <a:cs typeface="Arial"/>
              </a:rPr>
              <a:t>tích</a:t>
            </a:r>
            <a:endParaRPr lang="en-US">
              <a:latin typeface="Spectral"/>
              <a:cs typeface="Arial"/>
            </a:endParaRPr>
          </a:p>
          <a:p>
            <a:pPr marL="285750" indent="-285750">
              <a:buChar char="•"/>
            </a:pPr>
            <a:r>
              <a:rPr lang="en-US" err="1">
                <a:latin typeface="Spectral"/>
                <a:cs typeface="Arial"/>
              </a:rPr>
              <a:t>Phân</a:t>
            </a:r>
            <a:r>
              <a:rPr lang="en-US">
                <a:latin typeface="Spectral"/>
                <a:cs typeface="Arial"/>
              </a:rPr>
              <a:t> </a:t>
            </a:r>
            <a:r>
              <a:rPr lang="en-US" err="1">
                <a:latin typeface="Spectral"/>
                <a:cs typeface="Arial"/>
              </a:rPr>
              <a:t>loại</a:t>
            </a:r>
            <a:r>
              <a:rPr lang="en-US">
                <a:latin typeface="Spectral"/>
                <a:cs typeface="Arial"/>
              </a:rPr>
              <a:t> </a:t>
            </a:r>
            <a:r>
              <a:rPr lang="en-US" err="1">
                <a:latin typeface="Spectral"/>
                <a:cs typeface="Arial"/>
              </a:rPr>
              <a:t>rõ</a:t>
            </a:r>
            <a:r>
              <a:rPr lang="en-US">
                <a:latin typeface="Spectral"/>
                <a:cs typeface="Arial"/>
              </a:rPr>
              <a:t> </a:t>
            </a:r>
            <a:r>
              <a:rPr lang="en-US" err="1">
                <a:latin typeface="Spectral"/>
                <a:cs typeface="Arial"/>
              </a:rPr>
              <a:t>ràng</a:t>
            </a:r>
            <a:r>
              <a:rPr lang="en-US">
                <a:latin typeface="Spectral"/>
                <a:cs typeface="Arial"/>
              </a:rPr>
              <a:t> </a:t>
            </a:r>
            <a:r>
              <a:rPr lang="en-US" err="1">
                <a:latin typeface="Spectral"/>
                <a:cs typeface="Arial"/>
              </a:rPr>
              <a:t>giữa</a:t>
            </a:r>
            <a:r>
              <a:rPr lang="en-US">
                <a:latin typeface="Spectral"/>
                <a:cs typeface="Arial"/>
              </a:rPr>
              <a:t> </a:t>
            </a:r>
            <a:r>
              <a:rPr lang="en-US" err="1">
                <a:latin typeface="Spectral"/>
                <a:cs typeface="Arial"/>
              </a:rPr>
              <a:t>các</a:t>
            </a:r>
            <a:r>
              <a:rPr lang="en-US">
                <a:latin typeface="Spectral"/>
                <a:cs typeface="Arial"/>
              </a:rPr>
              <a:t> </a:t>
            </a:r>
            <a:r>
              <a:rPr lang="en-US" err="1">
                <a:latin typeface="Spectral"/>
                <a:cs typeface="Arial"/>
              </a:rPr>
              <a:t>trường</a:t>
            </a:r>
            <a:r>
              <a:rPr lang="en-US">
                <a:latin typeface="Spectral"/>
                <a:cs typeface="Arial"/>
              </a:rPr>
              <a:t> </a:t>
            </a:r>
            <a:r>
              <a:rPr lang="en-US" err="1">
                <a:latin typeface="Spectral"/>
                <a:cs typeface="Arial"/>
              </a:rPr>
              <a:t>dữ</a:t>
            </a:r>
            <a:r>
              <a:rPr lang="en-US">
                <a:latin typeface="Spectral"/>
                <a:cs typeface="Arial"/>
              </a:rPr>
              <a:t> </a:t>
            </a:r>
            <a:r>
              <a:rPr lang="en-US" err="1">
                <a:latin typeface="Spectral"/>
                <a:cs typeface="Arial"/>
              </a:rPr>
              <a:t>liệu</a:t>
            </a:r>
            <a:endParaRPr lang="en-US">
              <a:latin typeface="Spectral"/>
              <a:cs typeface="Arial"/>
            </a:endParaRPr>
          </a:p>
          <a:p>
            <a:pPr marL="285750" indent="-285750">
              <a:buChar char="•"/>
            </a:pPr>
            <a:r>
              <a:rPr lang="en-US" err="1">
                <a:latin typeface="Spectral"/>
                <a:cs typeface="Arial"/>
              </a:rPr>
              <a:t>Bộ</a:t>
            </a:r>
            <a:r>
              <a:rPr lang="en-US">
                <a:latin typeface="Spectral"/>
                <a:cs typeface="Arial"/>
              </a:rPr>
              <a:t> </a:t>
            </a:r>
            <a:r>
              <a:rPr lang="en-US" err="1">
                <a:latin typeface="Spectral"/>
                <a:cs typeface="Arial"/>
              </a:rPr>
              <a:t>dữ</a:t>
            </a:r>
            <a:r>
              <a:rPr lang="en-US">
                <a:latin typeface="Spectral"/>
                <a:cs typeface="Arial"/>
              </a:rPr>
              <a:t> </a:t>
            </a:r>
            <a:r>
              <a:rPr lang="en-US" err="1">
                <a:latin typeface="Spectral"/>
                <a:cs typeface="Arial"/>
              </a:rPr>
              <a:t>liệu</a:t>
            </a:r>
            <a:r>
              <a:rPr lang="en-US">
                <a:latin typeface="Spectral"/>
                <a:cs typeface="Arial"/>
              </a:rPr>
              <a:t> </a:t>
            </a:r>
            <a:r>
              <a:rPr lang="en-US" err="1">
                <a:latin typeface="Spectral"/>
                <a:cs typeface="Arial"/>
              </a:rPr>
              <a:t>công</a:t>
            </a:r>
            <a:r>
              <a:rPr lang="en-US">
                <a:latin typeface="Spectral"/>
                <a:cs typeface="Arial"/>
              </a:rPr>
              <a:t> </a:t>
            </a:r>
            <a:r>
              <a:rPr lang="en-US" err="1">
                <a:latin typeface="Spectral"/>
                <a:cs typeface="Arial"/>
              </a:rPr>
              <a:t>khai</a:t>
            </a:r>
            <a:r>
              <a:rPr lang="en-US">
                <a:latin typeface="Spectral"/>
                <a:cs typeface="Arial"/>
              </a:rPr>
              <a:t>, </a:t>
            </a:r>
            <a:r>
              <a:rPr lang="en-US" err="1">
                <a:latin typeface="Spectral"/>
                <a:cs typeface="Arial"/>
              </a:rPr>
              <a:t>có</a:t>
            </a:r>
            <a:r>
              <a:rPr lang="en-US">
                <a:latin typeface="Spectral"/>
                <a:cs typeface="Arial"/>
              </a:rPr>
              <a:t> </a:t>
            </a:r>
            <a:r>
              <a:rPr lang="en-US" err="1">
                <a:latin typeface="Spectral"/>
                <a:cs typeface="Arial"/>
              </a:rPr>
              <a:t>thể</a:t>
            </a:r>
            <a:r>
              <a:rPr lang="en-US">
                <a:latin typeface="Spectral"/>
                <a:cs typeface="Arial"/>
              </a:rPr>
              <a:t> </a:t>
            </a:r>
            <a:r>
              <a:rPr lang="en-US" err="1">
                <a:latin typeface="Spectral"/>
                <a:cs typeface="Arial"/>
              </a:rPr>
              <a:t>tham</a:t>
            </a:r>
            <a:r>
              <a:rPr lang="en-US">
                <a:latin typeface="Spectral"/>
                <a:cs typeface="Arial"/>
              </a:rPr>
              <a:t> </a:t>
            </a:r>
            <a:r>
              <a:rPr lang="en-US" err="1">
                <a:latin typeface="Spectral"/>
                <a:cs typeface="Arial"/>
              </a:rPr>
              <a:t>khảo</a:t>
            </a:r>
            <a:r>
              <a:rPr lang="en-US">
                <a:latin typeface="Spectral"/>
                <a:cs typeface="Arial"/>
              </a:rPr>
              <a:t> </a:t>
            </a:r>
            <a:r>
              <a:rPr lang="en-US" err="1">
                <a:latin typeface="Spectral"/>
                <a:cs typeface="Arial"/>
              </a:rPr>
              <a:t>từ</a:t>
            </a:r>
            <a:r>
              <a:rPr lang="en-US">
                <a:latin typeface="Spectral"/>
                <a:cs typeface="Arial"/>
              </a:rPr>
              <a:t> </a:t>
            </a:r>
            <a:r>
              <a:rPr lang="en-US" err="1">
                <a:latin typeface="Spectral"/>
                <a:cs typeface="Arial"/>
              </a:rPr>
              <a:t>nhiều</a:t>
            </a:r>
            <a:r>
              <a:rPr lang="en-US">
                <a:latin typeface="Spectral"/>
                <a:cs typeface="Arial"/>
              </a:rPr>
              <a:t> </a:t>
            </a:r>
            <a:r>
              <a:rPr lang="en-US" err="1">
                <a:latin typeface="Spectral"/>
                <a:cs typeface="Arial"/>
              </a:rPr>
              <a:t>nguồn</a:t>
            </a:r>
          </a:p>
        </p:txBody>
      </p:sp>
      <p:sp>
        <p:nvSpPr>
          <p:cNvPr id="6" name="Oval 5">
            <a:extLst>
              <a:ext uri="{FF2B5EF4-FFF2-40B4-BE49-F238E27FC236}">
                <a16:creationId xmlns:a16="http://schemas.microsoft.com/office/drawing/2014/main" id="{8156C286-1106-F478-C67F-7FC65D0753DE}"/>
              </a:ext>
            </a:extLst>
          </p:cNvPr>
          <p:cNvSpPr/>
          <p:nvPr/>
        </p:nvSpPr>
        <p:spPr>
          <a:xfrm>
            <a:off x="422413" y="2807804"/>
            <a:ext cx="4853608" cy="22777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err="1">
                <a:latin typeface="Spectral"/>
                <a:cs typeface="Arial"/>
              </a:rPr>
              <a:t>Nhược</a:t>
            </a:r>
            <a:r>
              <a:rPr lang="en-US">
                <a:latin typeface="Spectral"/>
                <a:cs typeface="Arial"/>
              </a:rPr>
              <a:t> </a:t>
            </a:r>
            <a:r>
              <a:rPr lang="en-US" err="1">
                <a:latin typeface="Spectral"/>
                <a:cs typeface="Arial"/>
              </a:rPr>
              <a:t>điểm</a:t>
            </a:r>
            <a:r>
              <a:rPr lang="en-US">
                <a:latin typeface="Spectral"/>
                <a:cs typeface="Arial"/>
              </a:rPr>
              <a:t>:</a:t>
            </a:r>
            <a:endParaRPr lang="en-US" err="1">
              <a:latin typeface="Spectral"/>
              <a:cs typeface="Arial"/>
            </a:endParaRPr>
          </a:p>
          <a:p>
            <a:pPr marL="285750" indent="-285750">
              <a:buChar char="•"/>
            </a:pPr>
            <a:r>
              <a:rPr lang="en-US" err="1">
                <a:latin typeface="Spectral"/>
                <a:cs typeface="Arial"/>
              </a:rPr>
              <a:t>Bộ</a:t>
            </a:r>
            <a:r>
              <a:rPr lang="en-US">
                <a:latin typeface="Spectral"/>
                <a:cs typeface="Arial"/>
              </a:rPr>
              <a:t> </a:t>
            </a:r>
            <a:r>
              <a:rPr lang="en-US" err="1">
                <a:latin typeface="Spectral"/>
                <a:cs typeface="Arial"/>
              </a:rPr>
              <a:t>dữ</a:t>
            </a:r>
            <a:r>
              <a:rPr lang="en-US">
                <a:latin typeface="Spectral"/>
                <a:cs typeface="Arial"/>
              </a:rPr>
              <a:t> </a:t>
            </a:r>
            <a:r>
              <a:rPr lang="en-US" err="1">
                <a:latin typeface="Spectral"/>
                <a:cs typeface="Arial"/>
              </a:rPr>
              <a:t>liệu</a:t>
            </a:r>
            <a:r>
              <a:rPr lang="en-US">
                <a:latin typeface="Spectral"/>
                <a:cs typeface="Arial"/>
              </a:rPr>
              <a:t> </a:t>
            </a:r>
            <a:r>
              <a:rPr lang="en-US" err="1">
                <a:latin typeface="Spectral"/>
                <a:cs typeface="Arial"/>
              </a:rPr>
              <a:t>lớn</a:t>
            </a:r>
            <a:r>
              <a:rPr lang="en-US">
                <a:latin typeface="Spectral"/>
                <a:cs typeface="Arial"/>
              </a:rPr>
              <a:t> </a:t>
            </a:r>
            <a:r>
              <a:rPr lang="en-US" err="1">
                <a:latin typeface="Spectral"/>
                <a:cs typeface="Arial"/>
              </a:rPr>
              <a:t>và</a:t>
            </a:r>
            <a:r>
              <a:rPr lang="en-US">
                <a:latin typeface="Spectral"/>
                <a:cs typeface="Arial"/>
              </a:rPr>
              <a:t> </a:t>
            </a:r>
            <a:r>
              <a:rPr lang="en-US" err="1">
                <a:latin typeface="Spectral"/>
                <a:cs typeface="Arial"/>
              </a:rPr>
              <a:t>phức</a:t>
            </a:r>
            <a:r>
              <a:rPr lang="en-US">
                <a:latin typeface="Spectral"/>
                <a:cs typeface="Arial"/>
              </a:rPr>
              <a:t> </a:t>
            </a:r>
            <a:r>
              <a:rPr lang="en-US" err="1">
                <a:latin typeface="Spectral"/>
                <a:cs typeface="Arial"/>
              </a:rPr>
              <a:t>tạp</a:t>
            </a:r>
            <a:r>
              <a:rPr lang="en-US">
                <a:latin typeface="Spectral"/>
                <a:cs typeface="Arial"/>
              </a:rPr>
              <a:t>, </a:t>
            </a:r>
            <a:r>
              <a:rPr lang="en-US" err="1">
                <a:latin typeface="Spectral"/>
                <a:cs typeface="Arial"/>
              </a:rPr>
              <a:t>yêu</a:t>
            </a:r>
            <a:r>
              <a:rPr lang="en-US">
                <a:latin typeface="Spectral"/>
                <a:cs typeface="Arial"/>
              </a:rPr>
              <a:t> </a:t>
            </a:r>
            <a:r>
              <a:rPr lang="en-US" err="1">
                <a:latin typeface="Spectral"/>
                <a:cs typeface="Arial"/>
              </a:rPr>
              <a:t>cầu</a:t>
            </a:r>
            <a:r>
              <a:rPr lang="en-US">
                <a:latin typeface="Spectral"/>
                <a:cs typeface="Arial"/>
              </a:rPr>
              <a:t> </a:t>
            </a:r>
            <a:r>
              <a:rPr lang="en-US" err="1">
                <a:latin typeface="Spectral"/>
                <a:cs typeface="Arial"/>
              </a:rPr>
              <a:t>nhiều</a:t>
            </a:r>
            <a:r>
              <a:rPr lang="en-US">
                <a:latin typeface="Spectral"/>
                <a:cs typeface="Arial"/>
              </a:rPr>
              <a:t> </a:t>
            </a:r>
            <a:r>
              <a:rPr lang="en-US" err="1">
                <a:latin typeface="Spectral"/>
                <a:cs typeface="Arial"/>
              </a:rPr>
              <a:t>công</a:t>
            </a:r>
            <a:r>
              <a:rPr lang="en-US">
                <a:latin typeface="Spectral"/>
                <a:cs typeface="Arial"/>
              </a:rPr>
              <a:t> </a:t>
            </a:r>
            <a:r>
              <a:rPr lang="en-US" err="1">
                <a:latin typeface="Spectral"/>
                <a:cs typeface="Arial"/>
              </a:rPr>
              <a:t>đoạn</a:t>
            </a:r>
            <a:r>
              <a:rPr lang="en-US">
                <a:latin typeface="Spectral"/>
                <a:cs typeface="Arial"/>
              </a:rPr>
              <a:t> </a:t>
            </a:r>
            <a:r>
              <a:rPr lang="en-US" err="1">
                <a:latin typeface="Spectral"/>
                <a:cs typeface="Arial"/>
              </a:rPr>
              <a:t>xử</a:t>
            </a:r>
            <a:r>
              <a:rPr lang="en-US">
                <a:latin typeface="Spectral"/>
                <a:cs typeface="Arial"/>
              </a:rPr>
              <a:t> </a:t>
            </a:r>
            <a:r>
              <a:rPr lang="en-US" err="1">
                <a:latin typeface="Spectral"/>
                <a:cs typeface="Arial"/>
              </a:rPr>
              <a:t>lý</a:t>
            </a:r>
            <a:r>
              <a:rPr lang="en-US">
                <a:latin typeface="Spectral"/>
                <a:cs typeface="Arial"/>
              </a:rPr>
              <a:t> </a:t>
            </a:r>
            <a:r>
              <a:rPr lang="en-US" err="1">
                <a:latin typeface="Spectral"/>
                <a:cs typeface="Arial"/>
              </a:rPr>
              <a:t>và</a:t>
            </a:r>
            <a:r>
              <a:rPr lang="en-US">
                <a:latin typeface="Spectral"/>
                <a:cs typeface="Arial"/>
              </a:rPr>
              <a:t> </a:t>
            </a:r>
            <a:r>
              <a:rPr lang="en-US" err="1">
                <a:latin typeface="Spectral"/>
                <a:cs typeface="Arial"/>
              </a:rPr>
              <a:t>phân</a:t>
            </a:r>
            <a:r>
              <a:rPr lang="en-US">
                <a:latin typeface="Spectral"/>
                <a:cs typeface="Arial"/>
              </a:rPr>
              <a:t> </a:t>
            </a:r>
            <a:r>
              <a:rPr lang="en-US" err="1">
                <a:latin typeface="Spectral"/>
                <a:cs typeface="Arial"/>
              </a:rPr>
              <a:t>tích</a:t>
            </a:r>
            <a:r>
              <a:rPr lang="en-US">
                <a:latin typeface="Spectral"/>
                <a:cs typeface="Arial"/>
              </a:rPr>
              <a:t>.</a:t>
            </a:r>
          </a:p>
          <a:p>
            <a:pPr marL="285750" indent="-285750">
              <a:buChar char="•"/>
            </a:pPr>
            <a:r>
              <a:rPr lang="en-US" err="1">
                <a:latin typeface="Spectral"/>
                <a:cs typeface="Arial"/>
              </a:rPr>
              <a:t>Chỉ</a:t>
            </a:r>
            <a:r>
              <a:rPr lang="en-US">
                <a:latin typeface="Spectral"/>
                <a:cs typeface="Arial"/>
              </a:rPr>
              <a:t> </a:t>
            </a:r>
            <a:r>
              <a:rPr lang="en-US" err="1">
                <a:latin typeface="Spectral"/>
                <a:cs typeface="Arial"/>
              </a:rPr>
              <a:t>cập</a:t>
            </a:r>
            <a:r>
              <a:rPr lang="en-US">
                <a:latin typeface="Spectral"/>
                <a:cs typeface="Arial"/>
              </a:rPr>
              <a:t> </a:t>
            </a:r>
            <a:r>
              <a:rPr lang="en-US" err="1">
                <a:latin typeface="Spectral"/>
                <a:cs typeface="Arial"/>
              </a:rPr>
              <a:t>nhật</a:t>
            </a:r>
            <a:r>
              <a:rPr lang="en-US">
                <a:latin typeface="Spectral"/>
                <a:cs typeface="Arial"/>
              </a:rPr>
              <a:t> </a:t>
            </a:r>
            <a:r>
              <a:rPr lang="en-US" err="1">
                <a:latin typeface="Spectral"/>
                <a:cs typeface="Arial"/>
              </a:rPr>
              <a:t>đến</a:t>
            </a:r>
            <a:r>
              <a:rPr lang="en-US">
                <a:latin typeface="Spectral"/>
                <a:cs typeface="Arial"/>
              </a:rPr>
              <a:t> </a:t>
            </a:r>
            <a:r>
              <a:rPr lang="en-US" err="1">
                <a:latin typeface="Spectral"/>
                <a:cs typeface="Arial"/>
              </a:rPr>
              <a:t>cuối</a:t>
            </a:r>
            <a:r>
              <a:rPr lang="en-US">
                <a:latin typeface="Spectral"/>
                <a:cs typeface="Arial"/>
              </a:rPr>
              <a:t> </a:t>
            </a:r>
            <a:r>
              <a:rPr lang="en-US" err="1">
                <a:latin typeface="Spectral"/>
                <a:cs typeface="Arial"/>
              </a:rPr>
              <a:t>năm</a:t>
            </a:r>
            <a:r>
              <a:rPr lang="en-US">
                <a:latin typeface="Spectral"/>
                <a:cs typeface="Arial"/>
              </a:rPr>
              <a:t> 2018</a:t>
            </a:r>
          </a:p>
          <a:p>
            <a:pPr marL="285750" indent="-285750">
              <a:buChar char="•"/>
            </a:pPr>
            <a:r>
              <a:rPr lang="en-US" err="1">
                <a:latin typeface="Spectral"/>
                <a:cs typeface="Arial"/>
              </a:rPr>
              <a:t>Chỉ</a:t>
            </a:r>
            <a:r>
              <a:rPr lang="en-US">
                <a:latin typeface="Spectral"/>
                <a:cs typeface="Arial"/>
              </a:rPr>
              <a:t> </a:t>
            </a:r>
            <a:r>
              <a:rPr lang="en-US" err="1">
                <a:latin typeface="Spectral"/>
                <a:cs typeface="Arial"/>
              </a:rPr>
              <a:t>liên</a:t>
            </a:r>
            <a:r>
              <a:rPr lang="en-US">
                <a:latin typeface="Spectral"/>
                <a:cs typeface="Arial"/>
              </a:rPr>
              <a:t> </a:t>
            </a:r>
            <a:r>
              <a:rPr lang="en-US" err="1">
                <a:latin typeface="Spectral"/>
                <a:cs typeface="Arial"/>
              </a:rPr>
              <a:t>quan</a:t>
            </a:r>
            <a:r>
              <a:rPr lang="en-US">
                <a:latin typeface="Spectral"/>
                <a:cs typeface="Arial"/>
              </a:rPr>
              <a:t> </a:t>
            </a:r>
            <a:r>
              <a:rPr lang="en-US" err="1">
                <a:latin typeface="Spectral"/>
                <a:cs typeface="Arial"/>
              </a:rPr>
              <a:t>đến</a:t>
            </a:r>
            <a:r>
              <a:rPr lang="en-US">
                <a:latin typeface="Spectral"/>
                <a:cs typeface="Arial"/>
              </a:rPr>
              <a:t> </a:t>
            </a:r>
            <a:r>
              <a:rPr lang="en-US" err="1">
                <a:latin typeface="Spectral"/>
                <a:cs typeface="Arial"/>
              </a:rPr>
              <a:t>thị</a:t>
            </a:r>
            <a:r>
              <a:rPr lang="en-US">
                <a:latin typeface="Spectral"/>
                <a:cs typeface="Arial"/>
              </a:rPr>
              <a:t> </a:t>
            </a:r>
            <a:r>
              <a:rPr lang="en-US" err="1">
                <a:latin typeface="Spectral"/>
                <a:cs typeface="Arial"/>
              </a:rPr>
              <a:t>trường</a:t>
            </a:r>
            <a:r>
              <a:rPr lang="en-US">
                <a:latin typeface="Spectral"/>
                <a:cs typeface="Arial"/>
              </a:rPr>
              <a:t> </a:t>
            </a:r>
            <a:r>
              <a:rPr lang="en-US" err="1">
                <a:latin typeface="Spectral"/>
                <a:cs typeface="Arial"/>
              </a:rPr>
              <a:t>mua</a:t>
            </a:r>
            <a:r>
              <a:rPr lang="en-US">
                <a:latin typeface="Spectral"/>
                <a:cs typeface="Arial"/>
              </a:rPr>
              <a:t> </a:t>
            </a:r>
            <a:r>
              <a:rPr lang="en-US" err="1">
                <a:latin typeface="Spectral"/>
                <a:cs typeface="Arial"/>
              </a:rPr>
              <a:t>bán</a:t>
            </a:r>
            <a:r>
              <a:rPr lang="en-US">
                <a:latin typeface="Spectral"/>
                <a:cs typeface="Arial"/>
              </a:rPr>
              <a:t> </a:t>
            </a:r>
            <a:r>
              <a:rPr lang="en-US" err="1">
                <a:latin typeface="Spectral"/>
                <a:cs typeface="Arial"/>
              </a:rPr>
              <a:t>trực</a:t>
            </a:r>
            <a:r>
              <a:rPr lang="en-US">
                <a:latin typeface="Spectral"/>
                <a:cs typeface="Arial"/>
              </a:rPr>
              <a:t> </a:t>
            </a:r>
            <a:r>
              <a:rPr lang="en-US" err="1">
                <a:latin typeface="Spectral"/>
                <a:cs typeface="Arial"/>
              </a:rPr>
              <a:t>tuyến</a:t>
            </a:r>
            <a:r>
              <a:rPr lang="en-US">
                <a:latin typeface="Spectral"/>
                <a:cs typeface="Arial"/>
              </a:rPr>
              <a:t> </a:t>
            </a:r>
            <a:r>
              <a:rPr lang="en-US" err="1">
                <a:latin typeface="Spectral"/>
                <a:cs typeface="Arial"/>
              </a:rPr>
              <a:t>tại</a:t>
            </a:r>
            <a:r>
              <a:rPr lang="en-US">
                <a:latin typeface="Spectral"/>
                <a:cs typeface="Arial"/>
              </a:rPr>
              <a:t> Brazil.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67"/>
          <p:cNvSpPr/>
          <p:nvPr/>
        </p:nvSpPr>
        <p:spPr>
          <a:xfrm flipH="1">
            <a:off x="2477556" y="-65634"/>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7"/>
          <p:cNvSpPr/>
          <p:nvPr/>
        </p:nvSpPr>
        <p:spPr>
          <a:xfrm rot="5400000" flipH="1">
            <a:off x="810176" y="2200825"/>
            <a:ext cx="1479600" cy="14796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7"/>
          <p:cNvSpPr/>
          <p:nvPr/>
        </p:nvSpPr>
        <p:spPr>
          <a:xfrm rot="10800000" flipH="1">
            <a:off x="60571" y="1442435"/>
            <a:ext cx="1519800" cy="15198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7"/>
          <p:cNvSpPr txBox="1">
            <a:spLocks noGrp="1"/>
          </p:cNvSpPr>
          <p:nvPr>
            <p:ph type="title"/>
          </p:nvPr>
        </p:nvSpPr>
        <p:spPr>
          <a:xfrm>
            <a:off x="382838" y="1367149"/>
            <a:ext cx="3889800" cy="841800"/>
          </a:xfrm>
          <a:prstGeom prst="rect">
            <a:avLst/>
          </a:prstGeom>
        </p:spPr>
        <p:txBody>
          <a:bodyPr spcFirstLastPara="1" wrap="square" lIns="0" tIns="91425" rIns="91425" bIns="91425" anchor="b" anchorCtr="0">
            <a:noAutofit/>
          </a:bodyPr>
          <a:lstStyle/>
          <a:p>
            <a:r>
              <a:rPr lang="en" sz="4400" dirty="0" err="1"/>
              <a:t>Về</a:t>
            </a:r>
            <a:r>
              <a:rPr lang="en" sz="4400" dirty="0"/>
              <a:t> </a:t>
            </a:r>
            <a:r>
              <a:rPr lang="en" sz="4400" dirty="0" err="1"/>
              <a:t>đề</a:t>
            </a:r>
            <a:r>
              <a:rPr lang="en" sz="4400" dirty="0"/>
              <a:t> </a:t>
            </a:r>
            <a:r>
              <a:rPr lang="en" sz="4400" dirty="0" err="1"/>
              <a:t>tài</a:t>
            </a:r>
            <a:endParaRPr lang="en" sz="4400" dirty="0"/>
          </a:p>
        </p:txBody>
      </p:sp>
      <p:sp>
        <p:nvSpPr>
          <p:cNvPr id="1151" name="Google Shape;1151;p67"/>
          <p:cNvSpPr txBox="1">
            <a:spLocks noGrp="1"/>
          </p:cNvSpPr>
          <p:nvPr>
            <p:ph type="subTitle" idx="1"/>
          </p:nvPr>
        </p:nvSpPr>
        <p:spPr>
          <a:xfrm>
            <a:off x="3626704" y="864717"/>
            <a:ext cx="5515757" cy="4514091"/>
          </a:xfrm>
          <a:prstGeom prst="rect">
            <a:avLst/>
          </a:prstGeom>
        </p:spPr>
        <p:txBody>
          <a:bodyPr spcFirstLastPara="1" wrap="square" lIns="0" tIns="91425" rIns="91425" bIns="91425" anchor="t" anchorCtr="0">
            <a:noAutofit/>
          </a:bodyPr>
          <a:lstStyle/>
          <a:p>
            <a:pPr marL="457200" lvl="1" algn="l"/>
            <a:r>
              <a:rPr lang="en" sz="1200" b="1" dirty="0" err="1"/>
              <a:t>Ưu</a:t>
            </a:r>
            <a:r>
              <a:rPr lang="en" sz="1200" b="1" dirty="0"/>
              <a:t> </a:t>
            </a:r>
            <a:r>
              <a:rPr lang="en" sz="1200" b="1" dirty="0" err="1"/>
              <a:t>điểm</a:t>
            </a:r>
            <a:r>
              <a:rPr lang="en" sz="1200" b="1" dirty="0"/>
              <a:t>:</a:t>
            </a:r>
            <a:r>
              <a:rPr lang="en" sz="1200" dirty="0"/>
              <a:t> </a:t>
            </a:r>
            <a:endParaRPr lang="en-US" sz="1200" dirty="0"/>
          </a:p>
          <a:p>
            <a:pPr marL="457200" lvl="1" algn="l"/>
            <a:endParaRPr lang="en-US" sz="1200" dirty="0"/>
          </a:p>
          <a:p>
            <a:pPr marL="457200" lvl="1" algn="l">
              <a:buFont typeface="Arial"/>
              <a:buChar char="•"/>
            </a:pPr>
            <a:r>
              <a:rPr lang="en" sz="1200" dirty="0" err="1"/>
              <a:t>Vận</a:t>
            </a:r>
            <a:r>
              <a:rPr lang="en" sz="1200" dirty="0"/>
              <a:t> </a:t>
            </a:r>
            <a:r>
              <a:rPr lang="en" sz="1200" dirty="0" err="1"/>
              <a:t>dụng</a:t>
            </a:r>
            <a:r>
              <a:rPr lang="en" sz="1200" dirty="0"/>
              <a:t> </a:t>
            </a:r>
            <a:r>
              <a:rPr lang="en" sz="1200" dirty="0" err="1"/>
              <a:t>kiến</a:t>
            </a:r>
            <a:r>
              <a:rPr lang="en" sz="1200" dirty="0"/>
              <a:t> </a:t>
            </a:r>
            <a:r>
              <a:rPr lang="en" sz="1200" dirty="0" err="1"/>
              <a:t>thức</a:t>
            </a:r>
            <a:r>
              <a:rPr lang="en" sz="1200" dirty="0"/>
              <a:t> </a:t>
            </a:r>
            <a:r>
              <a:rPr lang="en" sz="1200" dirty="0" err="1"/>
              <a:t>đã</a:t>
            </a:r>
            <a:r>
              <a:rPr lang="en" sz="1200" dirty="0"/>
              <a:t> </a:t>
            </a:r>
            <a:r>
              <a:rPr lang="en" sz="1200" dirty="0" err="1"/>
              <a:t>học</a:t>
            </a:r>
            <a:r>
              <a:rPr lang="en" sz="1200" dirty="0"/>
              <a:t> </a:t>
            </a:r>
            <a:r>
              <a:rPr lang="en" sz="1200" dirty="0" err="1"/>
              <a:t>vào</a:t>
            </a:r>
            <a:r>
              <a:rPr lang="en" sz="1200" dirty="0"/>
              <a:t> </a:t>
            </a:r>
            <a:r>
              <a:rPr lang="en" sz="1200" dirty="0" err="1"/>
              <a:t>thực</a:t>
            </a:r>
            <a:r>
              <a:rPr lang="en" sz="1200" dirty="0"/>
              <a:t> </a:t>
            </a:r>
            <a:r>
              <a:rPr lang="en" sz="1200" dirty="0" err="1"/>
              <a:t>tiễn</a:t>
            </a:r>
            <a:r>
              <a:rPr lang="en" sz="1200" dirty="0"/>
              <a:t> .</a:t>
            </a:r>
            <a:br>
              <a:rPr lang="en-US" sz="1200" dirty="0"/>
            </a:br>
            <a:endParaRPr lang="en-US" sz="1200" dirty="0"/>
          </a:p>
          <a:p>
            <a:pPr marL="457200" lvl="1" algn="l">
              <a:buFont typeface="Arial"/>
              <a:buChar char="•"/>
            </a:pPr>
            <a:r>
              <a:rPr lang="en" sz="1200" dirty="0" err="1"/>
              <a:t>Xây</a:t>
            </a:r>
            <a:r>
              <a:rPr lang="en" sz="1200" dirty="0"/>
              <a:t> </a:t>
            </a:r>
            <a:r>
              <a:rPr lang="en" sz="1200" dirty="0" err="1"/>
              <a:t>dựng</a:t>
            </a:r>
            <a:r>
              <a:rPr lang="en" sz="1200" dirty="0"/>
              <a:t> </a:t>
            </a:r>
            <a:r>
              <a:rPr lang="en" sz="1200" dirty="0" err="1"/>
              <a:t>được</a:t>
            </a:r>
            <a:r>
              <a:rPr lang="en" sz="1200" dirty="0"/>
              <a:t> </a:t>
            </a:r>
            <a:r>
              <a:rPr lang="en" sz="1200" dirty="0" err="1"/>
              <a:t>mô</a:t>
            </a:r>
            <a:r>
              <a:rPr lang="en" sz="1200" dirty="0"/>
              <a:t> </a:t>
            </a:r>
            <a:r>
              <a:rPr lang="en" sz="1200" dirty="0" err="1"/>
              <a:t>hình</a:t>
            </a:r>
            <a:r>
              <a:rPr lang="en" sz="1200" dirty="0"/>
              <a:t> </a:t>
            </a:r>
            <a:r>
              <a:rPr lang="en" sz="1200" dirty="0" err="1"/>
              <a:t>dự</a:t>
            </a:r>
            <a:r>
              <a:rPr lang="en" sz="1200" dirty="0"/>
              <a:t> </a:t>
            </a:r>
            <a:r>
              <a:rPr lang="en" sz="1200" dirty="0" err="1"/>
              <a:t>đoán</a:t>
            </a:r>
            <a:r>
              <a:rPr lang="en" sz="1200" dirty="0"/>
              <a:t> .</a:t>
            </a:r>
          </a:p>
          <a:p>
            <a:pPr marL="457200" lvl="1" algn="l">
              <a:buFont typeface="Arial"/>
              <a:buChar char="•"/>
            </a:pPr>
            <a:endParaRPr lang="en-US" sz="1200" dirty="0"/>
          </a:p>
          <a:p>
            <a:pPr marL="457200" lvl="1" algn="l">
              <a:buFont typeface="Arial"/>
              <a:buChar char="•"/>
            </a:pPr>
            <a:r>
              <a:rPr lang="en" sz="1200" dirty="0" err="1"/>
              <a:t>Phân</a:t>
            </a:r>
            <a:r>
              <a:rPr lang="en" sz="1200" dirty="0"/>
              <a:t> </a:t>
            </a:r>
            <a:r>
              <a:rPr lang="en" sz="1200" dirty="0" err="1"/>
              <a:t>tích</a:t>
            </a:r>
            <a:r>
              <a:rPr lang="en" sz="1200" dirty="0"/>
              <a:t> </a:t>
            </a:r>
            <a:r>
              <a:rPr lang="en" sz="1200" dirty="0" err="1"/>
              <a:t>được</a:t>
            </a:r>
            <a:r>
              <a:rPr lang="en" sz="1200" dirty="0"/>
              <a:t> </a:t>
            </a:r>
            <a:r>
              <a:rPr lang="en" sz="1200" dirty="0" err="1"/>
              <a:t>một</a:t>
            </a:r>
            <a:r>
              <a:rPr lang="en" sz="1200" dirty="0"/>
              <a:t> </a:t>
            </a:r>
            <a:r>
              <a:rPr lang="en" sz="1200" dirty="0" err="1"/>
              <a:t>vài</a:t>
            </a:r>
            <a:r>
              <a:rPr lang="en" sz="1200" dirty="0"/>
              <a:t> </a:t>
            </a:r>
            <a:r>
              <a:rPr lang="en" sz="1200" dirty="0" err="1"/>
              <a:t>thông</a:t>
            </a:r>
            <a:r>
              <a:rPr lang="en" sz="1200" dirty="0"/>
              <a:t> tin </a:t>
            </a:r>
            <a:r>
              <a:rPr lang="en" sz="1200" dirty="0" err="1"/>
              <a:t>hữu</a:t>
            </a:r>
            <a:r>
              <a:rPr lang="en" sz="1200" dirty="0"/>
              <a:t> </a:t>
            </a:r>
            <a:r>
              <a:rPr lang="en" sz="1200" dirty="0" err="1"/>
              <a:t>ích</a:t>
            </a:r>
            <a:r>
              <a:rPr lang="en" sz="1200" dirty="0"/>
              <a:t> .</a:t>
            </a:r>
          </a:p>
          <a:p>
            <a:pPr marL="457200" lvl="1" algn="l"/>
            <a:endParaRPr lang="en-US" sz="1200" dirty="0"/>
          </a:p>
          <a:p>
            <a:pPr marL="457200" lvl="1" algn="l"/>
            <a:r>
              <a:rPr lang="en" sz="1200" b="1" dirty="0" err="1"/>
              <a:t>Nhược</a:t>
            </a:r>
            <a:r>
              <a:rPr lang="en" sz="1200" b="1" dirty="0"/>
              <a:t> </a:t>
            </a:r>
            <a:r>
              <a:rPr lang="en" sz="1200" b="1" dirty="0" err="1"/>
              <a:t>điểm</a:t>
            </a:r>
            <a:r>
              <a:rPr lang="en" sz="1200" b="1" dirty="0"/>
              <a:t>:</a:t>
            </a:r>
            <a:r>
              <a:rPr lang="en" sz="1200" dirty="0"/>
              <a:t> </a:t>
            </a:r>
            <a:br>
              <a:rPr lang="en-US" sz="1200" dirty="0"/>
            </a:br>
            <a:endParaRPr lang="en-US" sz="1200" dirty="0"/>
          </a:p>
          <a:p>
            <a:pPr marL="457200" lvl="1" algn="l">
              <a:buFont typeface="Arial"/>
              <a:buChar char="•"/>
            </a:pPr>
            <a:r>
              <a:rPr lang="en" sz="1200" dirty="0" err="1"/>
              <a:t>Chưa</a:t>
            </a:r>
            <a:r>
              <a:rPr lang="en" sz="1200" dirty="0"/>
              <a:t> </a:t>
            </a:r>
            <a:r>
              <a:rPr lang="en" sz="1200" dirty="0" err="1"/>
              <a:t>tối</a:t>
            </a:r>
            <a:r>
              <a:rPr lang="en" sz="1200" dirty="0"/>
              <a:t> </a:t>
            </a:r>
            <a:r>
              <a:rPr lang="en" sz="1200" dirty="0" err="1"/>
              <a:t>yêu</a:t>
            </a:r>
            <a:r>
              <a:rPr lang="en" sz="1200" dirty="0"/>
              <a:t> </a:t>
            </a:r>
            <a:r>
              <a:rPr lang="en" sz="1200" dirty="0" err="1"/>
              <a:t>hóa</a:t>
            </a:r>
            <a:r>
              <a:rPr lang="en" sz="1200" dirty="0"/>
              <a:t> </a:t>
            </a:r>
            <a:r>
              <a:rPr lang="en" sz="1200" dirty="0" err="1"/>
              <a:t>được</a:t>
            </a:r>
            <a:r>
              <a:rPr lang="en" sz="1200" dirty="0"/>
              <a:t> </a:t>
            </a:r>
            <a:r>
              <a:rPr lang="en" sz="1200" dirty="0" err="1"/>
              <a:t>các</a:t>
            </a:r>
            <a:r>
              <a:rPr lang="en" sz="1200" dirty="0"/>
              <a:t> </a:t>
            </a:r>
            <a:r>
              <a:rPr lang="en" sz="1200" dirty="0" err="1"/>
              <a:t>bước</a:t>
            </a:r>
            <a:r>
              <a:rPr lang="en" sz="1200" dirty="0"/>
              <a:t> </a:t>
            </a:r>
            <a:r>
              <a:rPr lang="en" sz="1200" dirty="0" err="1"/>
              <a:t>thực</a:t>
            </a:r>
            <a:r>
              <a:rPr lang="en" sz="1200" dirty="0"/>
              <a:t> </a:t>
            </a:r>
            <a:r>
              <a:rPr lang="en" sz="1200" dirty="0" err="1"/>
              <a:t>hiện</a:t>
            </a:r>
            <a:r>
              <a:rPr lang="en" sz="1200" dirty="0"/>
              <a:t>. </a:t>
            </a:r>
          </a:p>
          <a:p>
            <a:pPr marL="457200" lvl="1" algn="l">
              <a:buFont typeface="Arial"/>
              <a:buChar char="•"/>
            </a:pPr>
            <a:endParaRPr lang="en-US" sz="1200" dirty="0"/>
          </a:p>
          <a:p>
            <a:pPr marL="457200" lvl="1" algn="l">
              <a:buFont typeface="Arial"/>
              <a:buChar char="•"/>
            </a:pPr>
            <a:r>
              <a:rPr lang="en" sz="1200" dirty="0" err="1"/>
              <a:t>Chưa</a:t>
            </a:r>
            <a:r>
              <a:rPr lang="en" sz="1200" dirty="0"/>
              <a:t> </a:t>
            </a:r>
            <a:r>
              <a:rPr lang="en" sz="1200" dirty="0" err="1"/>
              <a:t>thực</a:t>
            </a:r>
            <a:r>
              <a:rPr lang="en" sz="1200" dirty="0"/>
              <a:t> </a:t>
            </a:r>
            <a:r>
              <a:rPr lang="en" sz="1200" dirty="0" err="1"/>
              <a:t>sự</a:t>
            </a:r>
            <a:r>
              <a:rPr lang="en" sz="1200" dirty="0"/>
              <a:t> </a:t>
            </a:r>
            <a:r>
              <a:rPr lang="en" sz="1200" dirty="0" err="1"/>
              <a:t>tận</a:t>
            </a:r>
            <a:r>
              <a:rPr lang="en" sz="1200" dirty="0"/>
              <a:t> </a:t>
            </a:r>
            <a:r>
              <a:rPr lang="en" sz="1200" dirty="0" err="1"/>
              <a:t>dụng</a:t>
            </a:r>
            <a:r>
              <a:rPr lang="en" sz="1200" dirty="0"/>
              <a:t> </a:t>
            </a:r>
            <a:r>
              <a:rPr lang="en" sz="1200" dirty="0" err="1"/>
              <a:t>được</a:t>
            </a:r>
            <a:r>
              <a:rPr lang="en" sz="1200" dirty="0"/>
              <a:t> </a:t>
            </a:r>
            <a:r>
              <a:rPr lang="en" sz="1200" dirty="0" err="1"/>
              <a:t>tối</a:t>
            </a:r>
            <a:r>
              <a:rPr lang="en" sz="1200" dirty="0"/>
              <a:t> </a:t>
            </a:r>
            <a:r>
              <a:rPr lang="en" sz="1200" dirty="0" err="1"/>
              <a:t>đa</a:t>
            </a:r>
            <a:r>
              <a:rPr lang="en" sz="1200" dirty="0"/>
              <a:t> </a:t>
            </a:r>
            <a:r>
              <a:rPr lang="en" sz="1200" dirty="0" err="1"/>
              <a:t>thông</a:t>
            </a:r>
            <a:r>
              <a:rPr lang="en" sz="1200" dirty="0"/>
              <a:t> tin </a:t>
            </a:r>
            <a:r>
              <a:rPr lang="en" sz="1200" dirty="0" err="1"/>
              <a:t>của</a:t>
            </a:r>
            <a:r>
              <a:rPr lang="en" sz="1200" dirty="0"/>
              <a:t> </a:t>
            </a:r>
            <a:r>
              <a:rPr lang="en" sz="1200" dirty="0" err="1"/>
              <a:t>bộ</a:t>
            </a:r>
            <a:r>
              <a:rPr lang="en" sz="1200" dirty="0"/>
              <a:t> </a:t>
            </a:r>
            <a:r>
              <a:rPr lang="en" sz="1200" dirty="0" err="1"/>
              <a:t>dữ</a:t>
            </a:r>
            <a:r>
              <a:rPr lang="en" sz="1200" dirty="0"/>
              <a:t> </a:t>
            </a:r>
            <a:r>
              <a:rPr lang="en" sz="1200" dirty="0" err="1"/>
              <a:t>liệu</a:t>
            </a:r>
            <a:r>
              <a:rPr lang="en" sz="1200" dirty="0"/>
              <a:t> .</a:t>
            </a:r>
            <a:br>
              <a:rPr lang="en-US" sz="1200" dirty="0"/>
            </a:br>
            <a:endParaRPr lang="en-US" sz="1200" dirty="0"/>
          </a:p>
          <a:p>
            <a:pPr marL="457200" lvl="1" algn="l">
              <a:buFont typeface="Arial"/>
              <a:buChar char="•"/>
            </a:pPr>
            <a:r>
              <a:rPr lang="en" sz="1200" dirty="0"/>
              <a:t>Mô </a:t>
            </a:r>
            <a:r>
              <a:rPr lang="en" sz="1200" dirty="0" err="1"/>
              <a:t>hình</a:t>
            </a:r>
            <a:r>
              <a:rPr lang="en" sz="1200" dirty="0"/>
              <a:t> </a:t>
            </a:r>
            <a:r>
              <a:rPr lang="en" sz="1200" dirty="0" err="1"/>
              <a:t>dự</a:t>
            </a:r>
            <a:r>
              <a:rPr lang="en" sz="1200" dirty="0"/>
              <a:t> </a:t>
            </a:r>
            <a:r>
              <a:rPr lang="en" sz="1200" dirty="0" err="1"/>
              <a:t>đoán</a:t>
            </a:r>
            <a:r>
              <a:rPr lang="en" sz="1200" dirty="0"/>
              <a:t> </a:t>
            </a:r>
            <a:r>
              <a:rPr lang="en" sz="1200" dirty="0" err="1"/>
              <a:t>còn</a:t>
            </a:r>
            <a:r>
              <a:rPr lang="en" sz="1200" dirty="0"/>
              <a:t> </a:t>
            </a:r>
            <a:r>
              <a:rPr lang="en" sz="1200" dirty="0" err="1"/>
              <a:t>đơn</a:t>
            </a:r>
            <a:r>
              <a:rPr lang="en" sz="1200" dirty="0"/>
              <a:t> </a:t>
            </a:r>
            <a:r>
              <a:rPr lang="en" sz="1200" dirty="0" err="1"/>
              <a:t>giản</a:t>
            </a:r>
            <a:r>
              <a:rPr lang="en" sz="1200" dirty="0"/>
              <a:t> .</a:t>
            </a:r>
          </a:p>
          <a:p>
            <a:pPr marL="457200" lvl="1" algn="l"/>
            <a:endParaRPr lang="en-US" sz="1200" dirty="0"/>
          </a:p>
          <a:p>
            <a:pPr marL="457200" lvl="1" algn="l"/>
            <a:r>
              <a:rPr lang="en" sz="1200" b="1" dirty="0" err="1"/>
              <a:t>Đề</a:t>
            </a:r>
            <a:r>
              <a:rPr lang="en" sz="1200" b="1" dirty="0"/>
              <a:t> </a:t>
            </a:r>
            <a:r>
              <a:rPr lang="en" sz="1200" b="1" dirty="0" err="1"/>
              <a:t>nghị</a:t>
            </a:r>
            <a:r>
              <a:rPr lang="en" sz="1200" b="1" dirty="0"/>
              <a:t>:</a:t>
            </a:r>
            <a:r>
              <a:rPr lang="en" sz="1200" dirty="0"/>
              <a:t> </a:t>
            </a:r>
            <a:br>
              <a:rPr lang="en-US" sz="1200" dirty="0"/>
            </a:br>
            <a:endParaRPr lang="en-US" sz="1200" dirty="0"/>
          </a:p>
          <a:p>
            <a:pPr marL="457200" lvl="1" algn="l">
              <a:buFont typeface="Arial"/>
              <a:buChar char="•"/>
            </a:pPr>
            <a:r>
              <a:rPr lang="en" sz="1200" dirty="0"/>
              <a:t>Thu </a:t>
            </a:r>
            <a:r>
              <a:rPr lang="en" sz="1200" dirty="0" err="1"/>
              <a:t>thập</a:t>
            </a:r>
            <a:r>
              <a:rPr lang="en" sz="1200" dirty="0"/>
              <a:t> </a:t>
            </a:r>
            <a:r>
              <a:rPr lang="en" sz="1200" dirty="0" err="1"/>
              <a:t>thêm</a:t>
            </a:r>
            <a:r>
              <a:rPr lang="en" sz="1200" dirty="0"/>
              <a:t> </a:t>
            </a:r>
            <a:r>
              <a:rPr lang="en" sz="1200" dirty="0" err="1"/>
              <a:t>thông</a:t>
            </a:r>
            <a:r>
              <a:rPr lang="en" sz="1200" dirty="0"/>
              <a:t> tin </a:t>
            </a:r>
            <a:r>
              <a:rPr lang="en" sz="1200" dirty="0" err="1"/>
              <a:t>để</a:t>
            </a:r>
            <a:r>
              <a:rPr lang="en" sz="1200" dirty="0"/>
              <a:t> </a:t>
            </a:r>
            <a:r>
              <a:rPr lang="en" sz="1200" dirty="0" err="1"/>
              <a:t>tạo</a:t>
            </a:r>
            <a:r>
              <a:rPr lang="en" sz="1200" dirty="0"/>
              <a:t> </a:t>
            </a:r>
            <a:r>
              <a:rPr lang="en" sz="1200" dirty="0" err="1"/>
              <a:t>mô</a:t>
            </a:r>
            <a:r>
              <a:rPr lang="en" sz="1200" dirty="0"/>
              <a:t> </a:t>
            </a:r>
            <a:r>
              <a:rPr lang="en" sz="1200" dirty="0" err="1"/>
              <a:t>hình</a:t>
            </a:r>
            <a:r>
              <a:rPr lang="en" sz="1200" dirty="0"/>
              <a:t> </a:t>
            </a:r>
            <a:r>
              <a:rPr lang="en" sz="1200" dirty="0" err="1"/>
              <a:t>dự</a:t>
            </a:r>
            <a:r>
              <a:rPr lang="en" sz="1200" dirty="0"/>
              <a:t> </a:t>
            </a:r>
            <a:r>
              <a:rPr lang="en" sz="1200" dirty="0" err="1"/>
              <a:t>đoán</a:t>
            </a:r>
            <a:r>
              <a:rPr lang="en" sz="1200" dirty="0"/>
              <a:t> .</a:t>
            </a:r>
            <a:br>
              <a:rPr lang="en-US" sz="1200" dirty="0"/>
            </a:br>
            <a:endParaRPr lang="en-US" sz="1200" dirty="0"/>
          </a:p>
          <a:p>
            <a:pPr marL="457200" lvl="1" algn="l">
              <a:buFont typeface="Arial"/>
              <a:buChar char="•"/>
            </a:pPr>
            <a:r>
              <a:rPr lang="en" sz="1200" dirty="0" err="1"/>
              <a:t>Xây</a:t>
            </a:r>
            <a:r>
              <a:rPr lang="en" sz="1200" dirty="0"/>
              <a:t> </a:t>
            </a:r>
            <a:r>
              <a:rPr lang="en" sz="1200" dirty="0" err="1"/>
              <a:t>dựng</a:t>
            </a:r>
            <a:r>
              <a:rPr lang="en" sz="1200" dirty="0"/>
              <a:t> </a:t>
            </a:r>
            <a:r>
              <a:rPr lang="en" sz="1200" dirty="0" err="1"/>
              <a:t>chiến</a:t>
            </a:r>
            <a:r>
              <a:rPr lang="en" sz="1200" dirty="0"/>
              <a:t> </a:t>
            </a:r>
            <a:r>
              <a:rPr lang="en" sz="1200" dirty="0" err="1"/>
              <a:t>lược</a:t>
            </a:r>
            <a:r>
              <a:rPr lang="en" sz="1200" dirty="0"/>
              <a:t> </a:t>
            </a:r>
            <a:r>
              <a:rPr lang="en" sz="1200" dirty="0" err="1"/>
              <a:t>quảng</a:t>
            </a:r>
            <a:r>
              <a:rPr lang="en" sz="1200" dirty="0"/>
              <a:t> </a:t>
            </a:r>
            <a:r>
              <a:rPr lang="en" sz="1200" dirty="0" err="1"/>
              <a:t>bá</a:t>
            </a:r>
            <a:r>
              <a:rPr lang="en" sz="1200" dirty="0"/>
              <a:t> </a:t>
            </a:r>
            <a:r>
              <a:rPr lang="en" sz="1200" dirty="0" err="1"/>
              <a:t>hợp</a:t>
            </a:r>
            <a:r>
              <a:rPr lang="en" sz="1200" dirty="0"/>
              <a:t> </a:t>
            </a:r>
            <a:r>
              <a:rPr lang="en" sz="1200" dirty="0" err="1"/>
              <a:t>lý</a:t>
            </a:r>
            <a:r>
              <a:rPr lang="en" sz="1200" dirty="0"/>
              <a:t> </a:t>
            </a:r>
            <a:r>
              <a:rPr lang="en" sz="1200" dirty="0" err="1"/>
              <a:t>dựa</a:t>
            </a:r>
            <a:r>
              <a:rPr lang="en" sz="1200" dirty="0"/>
              <a:t> </a:t>
            </a:r>
            <a:r>
              <a:rPr lang="en" sz="1200" dirty="0" err="1"/>
              <a:t>trên</a:t>
            </a:r>
            <a:r>
              <a:rPr lang="en" sz="1200" dirty="0"/>
              <a:t> </a:t>
            </a:r>
            <a:r>
              <a:rPr lang="en" sz="1200" dirty="0" err="1"/>
              <a:t>phân</a:t>
            </a:r>
            <a:r>
              <a:rPr lang="en" sz="1200" dirty="0"/>
              <a:t> </a:t>
            </a:r>
            <a:r>
              <a:rPr lang="en" sz="1200" dirty="0" err="1"/>
              <a:t>khúc</a:t>
            </a:r>
            <a:r>
              <a:rPr lang="en" sz="1200" dirty="0"/>
              <a:t> </a:t>
            </a:r>
            <a:r>
              <a:rPr lang="en" sz="1200" dirty="0" err="1"/>
              <a:t>khách</a:t>
            </a:r>
            <a:r>
              <a:rPr lang="en" sz="1200" dirty="0"/>
              <a:t> </a:t>
            </a:r>
            <a:r>
              <a:rPr lang="en" sz="1200" dirty="0" err="1"/>
              <a:t>hàng</a:t>
            </a:r>
            <a:r>
              <a:rPr lang="en" sz="1200" dirty="0"/>
              <a:t>. </a:t>
            </a:r>
          </a:p>
          <a:p>
            <a:pPr marL="457200" lvl="1" algn="l"/>
            <a:endParaRPr lang="en" sz="1200" dirty="0"/>
          </a:p>
        </p:txBody>
      </p:sp>
      <p:sp>
        <p:nvSpPr>
          <p:cNvPr id="1152" name="Google Shape;1152;p67"/>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7"/>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1154" name="Google Shape;1154;p67"/>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1155" name="Google Shape;1155;p67"/>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1156" name="Google Shape;1156;p67"/>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HOME</a:t>
            </a:r>
            <a:endParaRPr sz="1000" b="1">
              <a:solidFill>
                <a:schemeClr val="dk1"/>
              </a:solidFill>
              <a:latin typeface="Spectral"/>
              <a:ea typeface="Spectral"/>
              <a:cs typeface="Spectral"/>
              <a:sym typeface="Spectral"/>
            </a:endParaRPr>
          </a:p>
        </p:txBody>
      </p:sp>
      <p:sp>
        <p:nvSpPr>
          <p:cNvPr id="1157" name="Google Shape;1157;p67"/>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5"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1158" name="Google Shape;1158;p67"/>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1159" name="Google Shape;1159;p67"/>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grpSp>
        <p:nvGrpSpPr>
          <p:cNvPr id="1160" name="Google Shape;1160;p67"/>
          <p:cNvGrpSpPr/>
          <p:nvPr/>
        </p:nvGrpSpPr>
        <p:grpSpPr>
          <a:xfrm>
            <a:off x="8535475" y="196100"/>
            <a:ext cx="284400" cy="137300"/>
            <a:chOff x="8535475" y="232250"/>
            <a:chExt cx="284400" cy="137300"/>
          </a:xfrm>
        </p:grpSpPr>
        <p:sp>
          <p:nvSpPr>
            <p:cNvPr id="1161" name="Google Shape;1161;p67"/>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7"/>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7"/>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38227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72"/>
          <p:cNvSpPr/>
          <p:nvPr/>
        </p:nvSpPr>
        <p:spPr>
          <a:xfrm rot="-5400000">
            <a:off x="7443825" y="619675"/>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72"/>
          <p:cNvSpPr/>
          <p:nvPr/>
        </p:nvSpPr>
        <p:spPr>
          <a:xfrm rot="5400000">
            <a:off x="435750" y="3294525"/>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2"/>
          <p:cNvSpPr txBox="1">
            <a:spLocks noGrp="1"/>
          </p:cNvSpPr>
          <p:nvPr>
            <p:ph type="title"/>
          </p:nvPr>
        </p:nvSpPr>
        <p:spPr>
          <a:xfrm>
            <a:off x="1955550" y="1669362"/>
            <a:ext cx="5095875" cy="16251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277" name="Google Shape;1277;p72"/>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72"/>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1279" name="Google Shape;1279;p72"/>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1280" name="Google Shape;1280;p72"/>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1281" name="Google Shape;1281;p72"/>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HOME</a:t>
            </a:r>
            <a:endParaRPr sz="1000" b="1">
              <a:solidFill>
                <a:schemeClr val="dk1"/>
              </a:solidFill>
              <a:latin typeface="Spectral"/>
              <a:ea typeface="Spectral"/>
              <a:cs typeface="Spectral"/>
              <a:sym typeface="Spectral"/>
            </a:endParaRPr>
          </a:p>
        </p:txBody>
      </p:sp>
      <p:sp>
        <p:nvSpPr>
          <p:cNvPr id="1282" name="Google Shape;1282;p72"/>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5"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1283" name="Google Shape;1283;p72"/>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1284" name="Google Shape;1284;p72"/>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grpSp>
        <p:nvGrpSpPr>
          <p:cNvPr id="1285" name="Google Shape;1285;p72"/>
          <p:cNvGrpSpPr/>
          <p:nvPr/>
        </p:nvGrpSpPr>
        <p:grpSpPr>
          <a:xfrm>
            <a:off x="8535475" y="196100"/>
            <a:ext cx="284400" cy="137300"/>
            <a:chOff x="8535475" y="232250"/>
            <a:chExt cx="284400" cy="137300"/>
          </a:xfrm>
        </p:grpSpPr>
        <p:sp>
          <p:nvSpPr>
            <p:cNvPr id="1286" name="Google Shape;1286;p72"/>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2"/>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2"/>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87251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45"/>
          <p:cNvSpPr/>
          <p:nvPr/>
        </p:nvSpPr>
        <p:spPr>
          <a:xfrm>
            <a:off x="3608700" y="-793550"/>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5"/>
          <p:cNvSpPr txBox="1">
            <a:spLocks noGrp="1"/>
          </p:cNvSpPr>
          <p:nvPr>
            <p:ph type="title"/>
          </p:nvPr>
        </p:nvSpPr>
        <p:spPr>
          <a:xfrm>
            <a:off x="5788675" y="2430188"/>
            <a:ext cx="2386200" cy="1527000"/>
          </a:xfrm>
          <a:prstGeom prst="rect">
            <a:avLst/>
          </a:prstGeom>
        </p:spPr>
        <p:txBody>
          <a:bodyPr spcFirstLastPara="1" wrap="square" lIns="91425" tIns="91425" rIns="0" bIns="91425" anchor="b" anchorCtr="0">
            <a:noAutofit/>
          </a:bodyPr>
          <a:lstStyle/>
          <a:p>
            <a:pPr marL="0" lvl="0" indent="0" algn="ctr" rtl="0">
              <a:spcBef>
                <a:spcPts val="0"/>
              </a:spcBef>
              <a:spcAft>
                <a:spcPts val="0"/>
              </a:spcAft>
              <a:buNone/>
            </a:pPr>
            <a:r>
              <a:rPr lang="vi-VN"/>
              <a:t>Cơ sở lý thuyết</a:t>
            </a:r>
            <a:endParaRPr/>
          </a:p>
        </p:txBody>
      </p:sp>
      <p:sp>
        <p:nvSpPr>
          <p:cNvPr id="493" name="Google Shape;493;p45"/>
          <p:cNvSpPr txBox="1">
            <a:spLocks noGrp="1"/>
          </p:cNvSpPr>
          <p:nvPr>
            <p:ph type="title" idx="2"/>
          </p:nvPr>
        </p:nvSpPr>
        <p:spPr>
          <a:xfrm>
            <a:off x="6464725" y="1483288"/>
            <a:ext cx="1034100" cy="825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495" name="Google Shape;495;p45"/>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 name="Google Shape;496;p45"/>
          <p:cNvGrpSpPr/>
          <p:nvPr/>
        </p:nvGrpSpPr>
        <p:grpSpPr>
          <a:xfrm>
            <a:off x="8535475" y="196100"/>
            <a:ext cx="284400" cy="137300"/>
            <a:chOff x="8535475" y="232250"/>
            <a:chExt cx="284400" cy="137300"/>
          </a:xfrm>
        </p:grpSpPr>
        <p:sp>
          <p:nvSpPr>
            <p:cNvPr id="497" name="Google Shape;497;p45"/>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5"/>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5"/>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45"/>
          <p:cNvSpPr/>
          <p:nvPr/>
        </p:nvSpPr>
        <p:spPr>
          <a:xfrm rot="-5400000">
            <a:off x="2752050" y="613875"/>
            <a:ext cx="1519800" cy="15198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5"/>
          <p:cNvSpPr/>
          <p:nvPr/>
        </p:nvSpPr>
        <p:spPr>
          <a:xfrm>
            <a:off x="725975" y="3081962"/>
            <a:ext cx="1519800" cy="15198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5"/>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504" name="Google Shape;504;p45"/>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505" name="Google Shape;505;p45"/>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506" name="Google Shape;506;p45"/>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hlink"/>
                </a:solidFill>
                <a:uFill>
                  <a:noFill/>
                </a:uFill>
                <a:latin typeface="Spectral"/>
                <a:ea typeface="Spectral"/>
                <a:cs typeface="Spectral"/>
                <a:sym typeface="Spectral"/>
                <a:hlinkClick r:id="rId5" action="ppaction://hlinksldjump"/>
              </a:rPr>
              <a:t>HOME</a:t>
            </a:r>
            <a:endParaRPr sz="1000" b="1">
              <a:solidFill>
                <a:schemeClr val="dk1"/>
              </a:solidFill>
              <a:latin typeface="Spectral"/>
              <a:ea typeface="Spectral"/>
              <a:cs typeface="Spectral"/>
              <a:sym typeface="Spectral"/>
            </a:endParaRPr>
          </a:p>
        </p:txBody>
      </p:sp>
      <p:sp>
        <p:nvSpPr>
          <p:cNvPr id="507" name="Google Shape;507;p45"/>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6"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508" name="Google Shape;508;p45"/>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509" name="Google Shape;509;p45"/>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5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Cơ sở lý thuyết</a:t>
            </a:r>
            <a:endParaRPr/>
          </a:p>
        </p:txBody>
      </p:sp>
      <p:sp>
        <p:nvSpPr>
          <p:cNvPr id="816" name="Google Shape;816;p53"/>
          <p:cNvSpPr/>
          <p:nvPr/>
        </p:nvSpPr>
        <p:spPr>
          <a:xfrm>
            <a:off x="726000" y="2232700"/>
            <a:ext cx="14766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300">
                <a:solidFill>
                  <a:schemeClr val="dk1"/>
                </a:solidFill>
                <a:latin typeface="Cormorant Garamond Medium"/>
                <a:ea typeface="Cormorant Garamond Medium"/>
                <a:cs typeface="Cormorant Garamond Medium"/>
                <a:sym typeface="Cormorant Garamond Medium"/>
              </a:rPr>
              <a:t>I</a:t>
            </a:r>
            <a:endParaRPr sz="2300">
              <a:solidFill>
                <a:schemeClr val="dk1"/>
              </a:solidFill>
              <a:latin typeface="Cormorant Garamond Medium"/>
              <a:ea typeface="Cormorant Garamond Medium"/>
              <a:cs typeface="Cormorant Garamond Medium"/>
              <a:sym typeface="Cormorant Garamond Medium"/>
            </a:endParaRPr>
          </a:p>
        </p:txBody>
      </p:sp>
      <p:sp>
        <p:nvSpPr>
          <p:cNvPr id="817" name="Google Shape;817;p53"/>
          <p:cNvSpPr/>
          <p:nvPr/>
        </p:nvSpPr>
        <p:spPr>
          <a:xfrm>
            <a:off x="1009650" y="1383590"/>
            <a:ext cx="832800" cy="8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3"/>
          <p:cNvSpPr txBox="1"/>
          <p:nvPr/>
        </p:nvSpPr>
        <p:spPr>
          <a:xfrm>
            <a:off x="726000" y="3081804"/>
            <a:ext cx="1476600" cy="276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dk1"/>
                </a:solidFill>
                <a:latin typeface="Cormorant Garamond Medium"/>
                <a:ea typeface="Cormorant Garamond Medium"/>
                <a:cs typeface="Cormorant Garamond Medium"/>
                <a:sym typeface="Cormorant Garamond Medium"/>
              </a:rPr>
              <a:t>R là gì</a:t>
            </a:r>
            <a:endParaRPr>
              <a:solidFill>
                <a:schemeClr val="dk1"/>
              </a:solidFill>
              <a:latin typeface="Cormorant Garamond Medium"/>
              <a:ea typeface="Cormorant Garamond Medium"/>
              <a:cs typeface="Cormorant Garamond Medium"/>
              <a:sym typeface="Cormorant Garamond Medium"/>
            </a:endParaRPr>
          </a:p>
        </p:txBody>
      </p:sp>
      <p:sp>
        <p:nvSpPr>
          <p:cNvPr id="820" name="Google Shape;820;p53"/>
          <p:cNvSpPr/>
          <p:nvPr/>
        </p:nvSpPr>
        <p:spPr>
          <a:xfrm>
            <a:off x="3834125" y="2232700"/>
            <a:ext cx="14766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300">
                <a:solidFill>
                  <a:schemeClr val="dk1"/>
                </a:solidFill>
                <a:latin typeface="Cormorant Garamond Medium"/>
                <a:ea typeface="Cormorant Garamond Medium"/>
                <a:cs typeface="Cormorant Garamond Medium"/>
                <a:sym typeface="Cormorant Garamond Medium"/>
              </a:rPr>
              <a:t>III</a:t>
            </a:r>
            <a:endParaRPr sz="2300">
              <a:solidFill>
                <a:schemeClr val="dk1"/>
              </a:solidFill>
              <a:latin typeface="Cormorant Garamond Medium"/>
              <a:ea typeface="Cormorant Garamond Medium"/>
              <a:cs typeface="Cormorant Garamond Medium"/>
              <a:sym typeface="Cormorant Garamond Medium"/>
            </a:endParaRPr>
          </a:p>
        </p:txBody>
      </p:sp>
      <p:sp>
        <p:nvSpPr>
          <p:cNvPr id="821" name="Google Shape;821;p53"/>
          <p:cNvSpPr/>
          <p:nvPr/>
        </p:nvSpPr>
        <p:spPr>
          <a:xfrm>
            <a:off x="4155600" y="1383590"/>
            <a:ext cx="832800" cy="8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3"/>
          <p:cNvSpPr txBox="1"/>
          <p:nvPr/>
        </p:nvSpPr>
        <p:spPr>
          <a:xfrm>
            <a:off x="3834112" y="3693002"/>
            <a:ext cx="2118566" cy="758700"/>
          </a:xfrm>
          <a:prstGeom prst="rect">
            <a:avLst/>
          </a:prstGeom>
          <a:noFill/>
          <a:ln>
            <a:noFill/>
          </a:ln>
        </p:spPr>
        <p:txBody>
          <a:bodyPr spcFirstLastPara="1" wrap="square" lIns="91425" tIns="91425" rIns="91425" bIns="91425" anchor="t" anchorCtr="0">
            <a:noAutofit/>
          </a:bodyPr>
          <a:lstStyle/>
          <a:p>
            <a:pPr marL="342900" lvl="0" indent="-342900" algn="ctr" rtl="0">
              <a:spcBef>
                <a:spcPts val="0"/>
              </a:spcBef>
              <a:spcAft>
                <a:spcPts val="0"/>
              </a:spcAft>
              <a:buAutoNum type="arabicPeriod"/>
            </a:pPr>
            <a:r>
              <a:rPr lang="vi-VN">
                <a:solidFill>
                  <a:schemeClr val="dk1"/>
                </a:solidFill>
                <a:latin typeface="Spectral"/>
                <a:ea typeface="Spectral"/>
                <a:cs typeface="Spectral"/>
                <a:sym typeface="Spectral"/>
              </a:rPr>
              <a:t>Mô hình ARIMA</a:t>
            </a:r>
          </a:p>
          <a:p>
            <a:pPr marL="342900" lvl="0" indent="-342900" algn="ctr" rtl="0">
              <a:spcBef>
                <a:spcPts val="0"/>
              </a:spcBef>
              <a:spcAft>
                <a:spcPts val="0"/>
              </a:spcAft>
              <a:buAutoNum type="arabicPeriod"/>
            </a:pPr>
            <a:r>
              <a:rPr lang="vi-VN">
                <a:solidFill>
                  <a:schemeClr val="dk1"/>
                </a:solidFill>
                <a:latin typeface="Spectral"/>
                <a:ea typeface="Spectral"/>
                <a:cs typeface="Spectral"/>
                <a:sym typeface="Spectral"/>
              </a:rPr>
              <a:t>Mô hình hồi quy tuyến tính  </a:t>
            </a:r>
            <a:endParaRPr>
              <a:solidFill>
                <a:schemeClr val="dk1"/>
              </a:solidFill>
              <a:latin typeface="Spectral"/>
              <a:ea typeface="Spectral"/>
              <a:cs typeface="Spectral"/>
              <a:sym typeface="Spectral"/>
            </a:endParaRPr>
          </a:p>
        </p:txBody>
      </p:sp>
      <p:sp>
        <p:nvSpPr>
          <p:cNvPr id="823" name="Google Shape;823;p53"/>
          <p:cNvSpPr txBox="1"/>
          <p:nvPr/>
        </p:nvSpPr>
        <p:spPr>
          <a:xfrm>
            <a:off x="3836700" y="3081804"/>
            <a:ext cx="1476600" cy="276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dk1"/>
                </a:solidFill>
                <a:latin typeface="Cormorant Garamond Medium"/>
                <a:ea typeface="Cormorant Garamond Medium"/>
                <a:cs typeface="Cormorant Garamond Medium"/>
                <a:sym typeface="Cormorant Garamond Medium"/>
              </a:rPr>
              <a:t>Mô hình dự đoán</a:t>
            </a:r>
            <a:endParaRPr>
              <a:solidFill>
                <a:schemeClr val="dk1"/>
              </a:solidFill>
              <a:latin typeface="Cormorant Garamond Medium"/>
              <a:ea typeface="Cormorant Garamond Medium"/>
              <a:cs typeface="Cormorant Garamond Medium"/>
              <a:sym typeface="Cormorant Garamond Medium"/>
            </a:endParaRPr>
          </a:p>
        </p:txBody>
      </p:sp>
      <p:sp>
        <p:nvSpPr>
          <p:cNvPr id="824" name="Google Shape;824;p53"/>
          <p:cNvSpPr/>
          <p:nvPr/>
        </p:nvSpPr>
        <p:spPr>
          <a:xfrm>
            <a:off x="2276188" y="2232700"/>
            <a:ext cx="14766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300">
                <a:solidFill>
                  <a:schemeClr val="dk1"/>
                </a:solidFill>
                <a:latin typeface="Cormorant Garamond Medium"/>
                <a:ea typeface="Cormorant Garamond Medium"/>
                <a:cs typeface="Cormorant Garamond Medium"/>
                <a:sym typeface="Cormorant Garamond Medium"/>
              </a:rPr>
              <a:t>II</a:t>
            </a:r>
            <a:endParaRPr sz="2300">
              <a:solidFill>
                <a:schemeClr val="dk1"/>
              </a:solidFill>
              <a:latin typeface="Cormorant Garamond Medium"/>
              <a:ea typeface="Cormorant Garamond Medium"/>
              <a:cs typeface="Cormorant Garamond Medium"/>
              <a:sym typeface="Cormorant Garamond Medium"/>
            </a:endParaRPr>
          </a:p>
        </p:txBody>
      </p:sp>
      <p:sp>
        <p:nvSpPr>
          <p:cNvPr id="825" name="Google Shape;825;p53"/>
          <p:cNvSpPr/>
          <p:nvPr/>
        </p:nvSpPr>
        <p:spPr>
          <a:xfrm>
            <a:off x="2582625" y="1383590"/>
            <a:ext cx="832800" cy="8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3"/>
          <p:cNvSpPr txBox="1"/>
          <p:nvPr/>
        </p:nvSpPr>
        <p:spPr>
          <a:xfrm>
            <a:off x="1009650" y="3695600"/>
            <a:ext cx="2743150" cy="758700"/>
          </a:xfrm>
          <a:prstGeom prst="rect">
            <a:avLst/>
          </a:prstGeom>
          <a:noFill/>
          <a:ln>
            <a:noFill/>
          </a:ln>
        </p:spPr>
        <p:txBody>
          <a:bodyPr spcFirstLastPara="1" wrap="square" lIns="91425" tIns="91425" rIns="91425" bIns="91425" anchor="t" anchorCtr="0">
            <a:noAutofit/>
          </a:bodyPr>
          <a:lstStyle/>
          <a:p>
            <a:pPr marL="342900" lvl="0" indent="-342900" rtl="0">
              <a:spcBef>
                <a:spcPts val="100"/>
              </a:spcBef>
              <a:spcAft>
                <a:spcPts val="0"/>
              </a:spcAft>
              <a:buAutoNum type="arabicPeriod"/>
            </a:pPr>
            <a:r>
              <a:rPr lang="vi-VN">
                <a:solidFill>
                  <a:schemeClr val="dk1"/>
                </a:solidFill>
                <a:latin typeface="Spectral"/>
                <a:ea typeface="Spectral"/>
                <a:cs typeface="Spectral"/>
                <a:sym typeface="Spectral"/>
              </a:rPr>
              <a:t>Kiểm định t-test</a:t>
            </a:r>
          </a:p>
          <a:p>
            <a:pPr marL="342900" lvl="0" indent="-342900" rtl="0">
              <a:spcBef>
                <a:spcPts val="100"/>
              </a:spcBef>
              <a:spcAft>
                <a:spcPts val="0"/>
              </a:spcAft>
              <a:buAutoNum type="arabicPeriod"/>
            </a:pPr>
            <a:r>
              <a:rPr lang="vi-VN">
                <a:solidFill>
                  <a:schemeClr val="dk1"/>
                </a:solidFill>
                <a:latin typeface="Spectral"/>
                <a:ea typeface="Spectral"/>
                <a:cs typeface="Spectral"/>
                <a:sym typeface="Spectral"/>
              </a:rPr>
              <a:t>Kiểm định ANOVA</a:t>
            </a:r>
          </a:p>
          <a:p>
            <a:pPr marL="342900" lvl="0" indent="-342900" rtl="0">
              <a:spcBef>
                <a:spcPts val="100"/>
              </a:spcBef>
              <a:spcAft>
                <a:spcPts val="0"/>
              </a:spcAft>
              <a:buAutoNum type="arabicPeriod"/>
            </a:pPr>
            <a:r>
              <a:rPr lang="vi-VN">
                <a:solidFill>
                  <a:schemeClr val="dk1"/>
                </a:solidFill>
                <a:latin typeface="Spectral"/>
                <a:ea typeface="Spectral"/>
                <a:cs typeface="Spectral"/>
                <a:sym typeface="Spectral"/>
              </a:rPr>
              <a:t>Kiểm định Chi-squared</a:t>
            </a:r>
          </a:p>
          <a:p>
            <a:pPr marL="342900" lvl="0" indent="-342900" rtl="0">
              <a:spcBef>
                <a:spcPts val="100"/>
              </a:spcBef>
              <a:spcAft>
                <a:spcPts val="0"/>
              </a:spcAft>
              <a:buAutoNum type="arabicPeriod"/>
            </a:pPr>
            <a:r>
              <a:rPr lang="vi-VN">
                <a:solidFill>
                  <a:schemeClr val="dk1"/>
                </a:solidFill>
                <a:latin typeface="Spectral"/>
                <a:ea typeface="Spectral"/>
                <a:cs typeface="Spectral"/>
                <a:sym typeface="Spectral"/>
              </a:rPr>
              <a:t>Kiểm định ADF</a:t>
            </a:r>
          </a:p>
          <a:p>
            <a:pPr marL="342900" lvl="0" indent="-342900" rtl="0">
              <a:spcBef>
                <a:spcPts val="100"/>
              </a:spcBef>
              <a:spcAft>
                <a:spcPts val="0"/>
              </a:spcAft>
              <a:buAutoNum type="arabicPeriod"/>
            </a:pPr>
            <a:r>
              <a:rPr lang="vi-VN">
                <a:solidFill>
                  <a:schemeClr val="dk1"/>
                </a:solidFill>
                <a:latin typeface="Spectral"/>
                <a:ea typeface="Spectral"/>
                <a:cs typeface="Spectral"/>
                <a:sym typeface="Spectral"/>
              </a:rPr>
              <a:t>Kiểm định Q của Ljung-Box </a:t>
            </a:r>
            <a:endParaRPr>
              <a:solidFill>
                <a:schemeClr val="dk1"/>
              </a:solidFill>
              <a:latin typeface="Spectral"/>
              <a:ea typeface="Spectral"/>
              <a:cs typeface="Spectral"/>
              <a:sym typeface="Spectral"/>
            </a:endParaRPr>
          </a:p>
        </p:txBody>
      </p:sp>
      <p:sp>
        <p:nvSpPr>
          <p:cNvPr id="827" name="Google Shape;827;p53"/>
          <p:cNvSpPr txBox="1"/>
          <p:nvPr/>
        </p:nvSpPr>
        <p:spPr>
          <a:xfrm>
            <a:off x="2281350" y="3081806"/>
            <a:ext cx="1476600" cy="276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dk1"/>
                </a:solidFill>
                <a:latin typeface="Cormorant Garamond Medium"/>
                <a:ea typeface="Cormorant Garamond Medium"/>
                <a:cs typeface="Cormorant Garamond Medium"/>
                <a:sym typeface="Cormorant Garamond Medium"/>
              </a:rPr>
              <a:t>Kiểm định</a:t>
            </a:r>
            <a:endParaRPr>
              <a:solidFill>
                <a:schemeClr val="dk1"/>
              </a:solidFill>
              <a:latin typeface="Cormorant Garamond Medium"/>
              <a:ea typeface="Cormorant Garamond Medium"/>
              <a:cs typeface="Cormorant Garamond Medium"/>
              <a:sym typeface="Cormorant Garamond Medium"/>
            </a:endParaRPr>
          </a:p>
        </p:txBody>
      </p:sp>
      <p:sp>
        <p:nvSpPr>
          <p:cNvPr id="828" name="Google Shape;828;p53"/>
          <p:cNvSpPr/>
          <p:nvPr/>
        </p:nvSpPr>
        <p:spPr>
          <a:xfrm>
            <a:off x="6947400" y="2232700"/>
            <a:ext cx="14766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300">
                <a:solidFill>
                  <a:schemeClr val="dk1"/>
                </a:solidFill>
                <a:latin typeface="Cormorant Garamond Medium"/>
                <a:ea typeface="Cormorant Garamond Medium"/>
                <a:cs typeface="Cormorant Garamond Medium"/>
                <a:sym typeface="Cormorant Garamond Medium"/>
              </a:rPr>
              <a:t>V</a:t>
            </a:r>
            <a:endParaRPr sz="2300">
              <a:solidFill>
                <a:schemeClr val="dk1"/>
              </a:solidFill>
              <a:latin typeface="Cormorant Garamond Medium"/>
              <a:ea typeface="Cormorant Garamond Medium"/>
              <a:cs typeface="Cormorant Garamond Medium"/>
              <a:sym typeface="Cormorant Garamond Medium"/>
            </a:endParaRPr>
          </a:p>
        </p:txBody>
      </p:sp>
      <p:sp>
        <p:nvSpPr>
          <p:cNvPr id="829" name="Google Shape;829;p53"/>
          <p:cNvSpPr/>
          <p:nvPr/>
        </p:nvSpPr>
        <p:spPr>
          <a:xfrm>
            <a:off x="7301550" y="1383590"/>
            <a:ext cx="832800" cy="8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txBox="1"/>
          <p:nvPr/>
        </p:nvSpPr>
        <p:spPr>
          <a:xfrm>
            <a:off x="6947400" y="3081804"/>
            <a:ext cx="1476600" cy="276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dk1"/>
                </a:solidFill>
                <a:latin typeface="Cormorant Garamond Medium"/>
                <a:ea typeface="Cormorant Garamond Medium"/>
                <a:cs typeface="Cormorant Garamond Medium"/>
                <a:sym typeface="Cormorant Garamond Medium"/>
              </a:rPr>
              <a:t>K-mean clustering</a:t>
            </a:r>
            <a:endParaRPr>
              <a:solidFill>
                <a:schemeClr val="dk1"/>
              </a:solidFill>
              <a:latin typeface="Cormorant Garamond Medium"/>
              <a:ea typeface="Cormorant Garamond Medium"/>
              <a:cs typeface="Cormorant Garamond Medium"/>
              <a:sym typeface="Cormorant Garamond Medium"/>
            </a:endParaRPr>
          </a:p>
        </p:txBody>
      </p:sp>
      <p:sp>
        <p:nvSpPr>
          <p:cNvPr id="832" name="Google Shape;832;p53"/>
          <p:cNvSpPr/>
          <p:nvPr/>
        </p:nvSpPr>
        <p:spPr>
          <a:xfrm>
            <a:off x="5392050" y="2232700"/>
            <a:ext cx="1476600" cy="513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vi-VN" sz="2300">
                <a:solidFill>
                  <a:schemeClr val="dk1"/>
                </a:solidFill>
                <a:latin typeface="Cormorant Garamond Medium"/>
                <a:ea typeface="Cormorant Garamond Medium"/>
                <a:cs typeface="Cormorant Garamond Medium"/>
                <a:sym typeface="Cormorant Garamond Medium"/>
              </a:rPr>
              <a:t>IV</a:t>
            </a:r>
            <a:endParaRPr sz="2300">
              <a:solidFill>
                <a:schemeClr val="dk1"/>
              </a:solidFill>
              <a:latin typeface="Cormorant Garamond Medium"/>
              <a:ea typeface="Cormorant Garamond Medium"/>
              <a:cs typeface="Cormorant Garamond Medium"/>
              <a:sym typeface="Cormorant Garamond Medium"/>
            </a:endParaRPr>
          </a:p>
        </p:txBody>
      </p:sp>
      <p:sp>
        <p:nvSpPr>
          <p:cNvPr id="833" name="Google Shape;833;p53"/>
          <p:cNvSpPr/>
          <p:nvPr/>
        </p:nvSpPr>
        <p:spPr>
          <a:xfrm>
            <a:off x="5728575" y="1383590"/>
            <a:ext cx="832800" cy="83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txBox="1"/>
          <p:nvPr/>
        </p:nvSpPr>
        <p:spPr>
          <a:xfrm>
            <a:off x="5392050" y="3081806"/>
            <a:ext cx="1476600" cy="2760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chemeClr val="dk1"/>
                </a:solidFill>
                <a:latin typeface="Cormorant Garamond Medium"/>
                <a:ea typeface="Cormorant Garamond Medium"/>
                <a:cs typeface="Cormorant Garamond Medium"/>
                <a:sym typeface="Cormorant Garamond Medium"/>
              </a:rPr>
              <a:t>Mô hình RFM</a:t>
            </a:r>
            <a:endParaRPr>
              <a:solidFill>
                <a:schemeClr val="dk1"/>
              </a:solidFill>
              <a:latin typeface="Cormorant Garamond Medium"/>
              <a:ea typeface="Cormorant Garamond Medium"/>
              <a:cs typeface="Cormorant Garamond Medium"/>
              <a:sym typeface="Cormorant Garamond Medium"/>
            </a:endParaRPr>
          </a:p>
        </p:txBody>
      </p:sp>
      <p:cxnSp>
        <p:nvCxnSpPr>
          <p:cNvPr id="836" name="Google Shape;836;p53"/>
          <p:cNvCxnSpPr>
            <a:stCxn id="816" idx="2"/>
            <a:endCxn id="819" idx="0"/>
          </p:cNvCxnSpPr>
          <p:nvPr/>
        </p:nvCxnSpPr>
        <p:spPr>
          <a:xfrm>
            <a:off x="1464300" y="2746600"/>
            <a:ext cx="0" cy="335100"/>
          </a:xfrm>
          <a:prstGeom prst="straightConnector1">
            <a:avLst/>
          </a:prstGeom>
          <a:noFill/>
          <a:ln w="9525" cap="flat" cmpd="sng">
            <a:solidFill>
              <a:schemeClr val="dk1"/>
            </a:solidFill>
            <a:prstDash val="solid"/>
            <a:round/>
            <a:headEnd type="none" w="med" len="med"/>
            <a:tailEnd type="none" w="med" len="med"/>
          </a:ln>
        </p:spPr>
      </p:cxnSp>
      <p:cxnSp>
        <p:nvCxnSpPr>
          <p:cNvPr id="838" name="Google Shape;838;p53"/>
          <p:cNvCxnSpPr>
            <a:stCxn id="824" idx="2"/>
            <a:endCxn id="827" idx="0"/>
          </p:cNvCxnSpPr>
          <p:nvPr/>
        </p:nvCxnSpPr>
        <p:spPr>
          <a:xfrm>
            <a:off x="3014488" y="2746600"/>
            <a:ext cx="5100" cy="335100"/>
          </a:xfrm>
          <a:prstGeom prst="straightConnector1">
            <a:avLst/>
          </a:prstGeom>
          <a:noFill/>
          <a:ln w="9525" cap="flat" cmpd="sng">
            <a:solidFill>
              <a:schemeClr val="dk1"/>
            </a:solidFill>
            <a:prstDash val="solid"/>
            <a:round/>
            <a:headEnd type="none" w="med" len="med"/>
            <a:tailEnd type="none" w="med" len="med"/>
          </a:ln>
        </p:spPr>
      </p:cxnSp>
      <p:cxnSp>
        <p:nvCxnSpPr>
          <p:cNvPr id="839" name="Google Shape;839;p53"/>
          <p:cNvCxnSpPr>
            <a:cxnSpLocks/>
            <a:stCxn id="827" idx="2"/>
          </p:cNvCxnSpPr>
          <p:nvPr/>
        </p:nvCxnSpPr>
        <p:spPr>
          <a:xfrm>
            <a:off x="3019650" y="3357806"/>
            <a:ext cx="0" cy="492299"/>
          </a:xfrm>
          <a:prstGeom prst="straightConnector1">
            <a:avLst/>
          </a:prstGeom>
          <a:noFill/>
          <a:ln w="9525" cap="flat" cmpd="sng">
            <a:solidFill>
              <a:schemeClr val="dk1"/>
            </a:solidFill>
            <a:prstDash val="solid"/>
            <a:round/>
            <a:headEnd type="none" w="med" len="med"/>
            <a:tailEnd type="none" w="med" len="med"/>
          </a:ln>
        </p:spPr>
      </p:cxnSp>
      <p:cxnSp>
        <p:nvCxnSpPr>
          <p:cNvPr id="840" name="Google Shape;840;p53"/>
          <p:cNvCxnSpPr>
            <a:stCxn id="820" idx="2"/>
            <a:endCxn id="823" idx="0"/>
          </p:cNvCxnSpPr>
          <p:nvPr/>
        </p:nvCxnSpPr>
        <p:spPr>
          <a:xfrm>
            <a:off x="4572425" y="2746600"/>
            <a:ext cx="2700" cy="335100"/>
          </a:xfrm>
          <a:prstGeom prst="straightConnector1">
            <a:avLst/>
          </a:prstGeom>
          <a:noFill/>
          <a:ln w="9525" cap="flat" cmpd="sng">
            <a:solidFill>
              <a:schemeClr val="dk1"/>
            </a:solidFill>
            <a:prstDash val="solid"/>
            <a:round/>
            <a:headEnd type="none" w="med" len="med"/>
            <a:tailEnd type="none" w="med" len="med"/>
          </a:ln>
        </p:spPr>
      </p:cxnSp>
      <p:cxnSp>
        <p:nvCxnSpPr>
          <p:cNvPr id="841" name="Google Shape;841;p53"/>
          <p:cNvCxnSpPr>
            <a:cxnSpLocks/>
            <a:stCxn id="823" idx="2"/>
          </p:cNvCxnSpPr>
          <p:nvPr/>
        </p:nvCxnSpPr>
        <p:spPr>
          <a:xfrm flipH="1">
            <a:off x="4572000" y="3357804"/>
            <a:ext cx="3000" cy="335198"/>
          </a:xfrm>
          <a:prstGeom prst="straightConnector1">
            <a:avLst/>
          </a:prstGeom>
          <a:noFill/>
          <a:ln w="9525" cap="flat" cmpd="sng">
            <a:solidFill>
              <a:schemeClr val="dk1"/>
            </a:solidFill>
            <a:prstDash val="solid"/>
            <a:round/>
            <a:headEnd type="none" w="med" len="med"/>
            <a:tailEnd type="none" w="med" len="med"/>
          </a:ln>
        </p:spPr>
      </p:cxnSp>
      <p:cxnSp>
        <p:nvCxnSpPr>
          <p:cNvPr id="842" name="Google Shape;842;p53"/>
          <p:cNvCxnSpPr>
            <a:stCxn id="832" idx="2"/>
            <a:endCxn id="835" idx="0"/>
          </p:cNvCxnSpPr>
          <p:nvPr/>
        </p:nvCxnSpPr>
        <p:spPr>
          <a:xfrm>
            <a:off x="6130350" y="2746600"/>
            <a:ext cx="0" cy="335100"/>
          </a:xfrm>
          <a:prstGeom prst="straightConnector1">
            <a:avLst/>
          </a:prstGeom>
          <a:noFill/>
          <a:ln w="9525" cap="flat" cmpd="sng">
            <a:solidFill>
              <a:schemeClr val="dk1"/>
            </a:solidFill>
            <a:prstDash val="solid"/>
            <a:round/>
            <a:headEnd type="none" w="med" len="med"/>
            <a:tailEnd type="none" w="med" len="med"/>
          </a:ln>
        </p:spPr>
      </p:cxnSp>
      <p:cxnSp>
        <p:nvCxnSpPr>
          <p:cNvPr id="844" name="Google Shape;844;p53"/>
          <p:cNvCxnSpPr>
            <a:stCxn id="828" idx="2"/>
            <a:endCxn id="831" idx="0"/>
          </p:cNvCxnSpPr>
          <p:nvPr/>
        </p:nvCxnSpPr>
        <p:spPr>
          <a:xfrm>
            <a:off x="7685700" y="2746600"/>
            <a:ext cx="0" cy="335100"/>
          </a:xfrm>
          <a:prstGeom prst="straightConnector1">
            <a:avLst/>
          </a:prstGeom>
          <a:noFill/>
          <a:ln w="9525" cap="flat" cmpd="sng">
            <a:solidFill>
              <a:schemeClr val="dk1"/>
            </a:solidFill>
            <a:prstDash val="solid"/>
            <a:round/>
            <a:headEnd type="none" w="med" len="med"/>
            <a:tailEnd type="none" w="med" len="med"/>
          </a:ln>
        </p:spPr>
      </p:cxnSp>
      <p:sp>
        <p:nvSpPr>
          <p:cNvPr id="846" name="Google Shape;846;p53"/>
          <p:cNvSpPr/>
          <p:nvPr/>
        </p:nvSpPr>
        <p:spPr>
          <a:xfrm>
            <a:off x="1248272" y="1623179"/>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 name="Google Shape;847;p53"/>
          <p:cNvGrpSpPr/>
          <p:nvPr/>
        </p:nvGrpSpPr>
        <p:grpSpPr>
          <a:xfrm>
            <a:off x="7551644" y="1622709"/>
            <a:ext cx="353645" cy="354586"/>
            <a:chOff x="-30345325" y="3918800"/>
            <a:chExt cx="291450" cy="292225"/>
          </a:xfrm>
        </p:grpSpPr>
        <p:sp>
          <p:nvSpPr>
            <p:cNvPr id="848" name="Google Shape;848;p5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53"/>
          <p:cNvGrpSpPr/>
          <p:nvPr/>
        </p:nvGrpSpPr>
        <p:grpSpPr>
          <a:xfrm>
            <a:off x="4405711" y="1623171"/>
            <a:ext cx="332593" cy="353645"/>
            <a:chOff x="-34755225" y="3202075"/>
            <a:chExt cx="274100" cy="291450"/>
          </a:xfrm>
        </p:grpSpPr>
        <p:sp>
          <p:nvSpPr>
            <p:cNvPr id="854" name="Google Shape;854;p5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53"/>
          <p:cNvGrpSpPr/>
          <p:nvPr/>
        </p:nvGrpSpPr>
        <p:grpSpPr>
          <a:xfrm>
            <a:off x="2821733" y="1623176"/>
            <a:ext cx="354586" cy="353645"/>
            <a:chOff x="-32569575" y="3586425"/>
            <a:chExt cx="292225" cy="291450"/>
          </a:xfrm>
        </p:grpSpPr>
        <p:sp>
          <p:nvSpPr>
            <p:cNvPr id="862" name="Google Shape;862;p5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53"/>
          <p:cNvGrpSpPr/>
          <p:nvPr/>
        </p:nvGrpSpPr>
        <p:grpSpPr>
          <a:xfrm>
            <a:off x="5967678" y="1623495"/>
            <a:ext cx="354586" cy="353008"/>
            <a:chOff x="-30735200" y="3552550"/>
            <a:chExt cx="292225" cy="290925"/>
          </a:xfrm>
        </p:grpSpPr>
        <p:sp>
          <p:nvSpPr>
            <p:cNvPr id="865" name="Google Shape;865;p5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71353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52"/>
          <p:cNvSpPr/>
          <p:nvPr/>
        </p:nvSpPr>
        <p:spPr>
          <a:xfrm>
            <a:off x="930600" y="1316250"/>
            <a:ext cx="7282800" cy="7282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txBox="1">
            <a:spLocks noGrp="1"/>
          </p:cNvSpPr>
          <p:nvPr>
            <p:ph type="title"/>
          </p:nvPr>
        </p:nvSpPr>
        <p:spPr>
          <a:xfrm>
            <a:off x="2330400" y="3349300"/>
            <a:ext cx="44832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a:t>Demo</a:t>
            </a:r>
            <a:endParaRPr/>
          </a:p>
        </p:txBody>
      </p:sp>
      <p:sp>
        <p:nvSpPr>
          <p:cNvPr id="795" name="Google Shape;795;p52"/>
          <p:cNvSpPr txBox="1">
            <a:spLocks noGrp="1"/>
          </p:cNvSpPr>
          <p:nvPr>
            <p:ph type="title" idx="2"/>
          </p:nvPr>
        </p:nvSpPr>
        <p:spPr>
          <a:xfrm>
            <a:off x="4054950" y="2430925"/>
            <a:ext cx="1034100" cy="73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797" name="Google Shape;797;p52"/>
          <p:cNvSpPr/>
          <p:nvPr/>
        </p:nvSpPr>
        <p:spPr>
          <a:xfrm>
            <a:off x="0" y="0"/>
            <a:ext cx="9144000" cy="529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p:cNvSpPr txBox="1"/>
          <p:nvPr/>
        </p:nvSpPr>
        <p:spPr>
          <a:xfrm>
            <a:off x="3957462"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3" action="ppaction://hlinksldjump">
                  <a:extLst>
                    <a:ext uri="{A12FA001-AC4F-418D-AE19-62706E023703}">
                      <ahyp:hlinkClr xmlns:ahyp="http://schemas.microsoft.com/office/drawing/2018/hyperlinkcolor" val="tx"/>
                    </a:ext>
                  </a:extLst>
                </a:hlinkClick>
              </a:rPr>
              <a:t>ANALYSIS</a:t>
            </a:r>
            <a:endParaRPr sz="900">
              <a:solidFill>
                <a:schemeClr val="dk1"/>
              </a:solidFill>
              <a:latin typeface="Spectral"/>
              <a:ea typeface="Spectral"/>
              <a:cs typeface="Spectral"/>
              <a:sym typeface="Spectral"/>
            </a:endParaRPr>
          </a:p>
        </p:txBody>
      </p:sp>
      <p:sp>
        <p:nvSpPr>
          <p:cNvPr id="799" name="Google Shape;799;p52"/>
          <p:cNvSpPr txBox="1"/>
          <p:nvPr/>
        </p:nvSpPr>
        <p:spPr>
          <a:xfrm>
            <a:off x="4873063"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GOALS</a:t>
            </a:r>
            <a:endParaRPr sz="900">
              <a:solidFill>
                <a:schemeClr val="dk1"/>
              </a:solidFill>
              <a:latin typeface="Spectral"/>
              <a:ea typeface="Spectral"/>
              <a:cs typeface="Spectral"/>
              <a:sym typeface="Spectral"/>
            </a:endParaRPr>
          </a:p>
        </p:txBody>
      </p:sp>
      <p:sp>
        <p:nvSpPr>
          <p:cNvPr id="800" name="Google Shape;800;p52"/>
          <p:cNvSpPr txBox="1"/>
          <p:nvPr/>
        </p:nvSpPr>
        <p:spPr>
          <a:xfrm>
            <a:off x="57886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PLAN</a:t>
            </a:r>
            <a:endParaRPr sz="900">
              <a:solidFill>
                <a:schemeClr val="dk1"/>
              </a:solidFill>
              <a:latin typeface="Spectral"/>
              <a:ea typeface="Spectral"/>
              <a:cs typeface="Spectral"/>
              <a:sym typeface="Spectral"/>
            </a:endParaRPr>
          </a:p>
        </p:txBody>
      </p:sp>
      <p:sp>
        <p:nvSpPr>
          <p:cNvPr id="801" name="Google Shape;801;p52"/>
          <p:cNvSpPr txBox="1"/>
          <p:nvPr/>
        </p:nvSpPr>
        <p:spPr>
          <a:xfrm>
            <a:off x="71443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dk1"/>
                </a:solidFill>
                <a:uFill>
                  <a:noFill/>
                </a:uFill>
                <a:latin typeface="Spectral"/>
                <a:ea typeface="Spectral"/>
                <a:cs typeface="Spectral"/>
                <a:sym typeface="Spectral"/>
                <a:hlinkClick r:id="rId4" action="ppaction://hlinksldjump">
                  <a:extLst>
                    <a:ext uri="{A12FA001-AC4F-418D-AE19-62706E023703}">
                      <ahyp:hlinkClr xmlns:ahyp="http://schemas.microsoft.com/office/drawing/2018/hyperlinkcolor" val="tx"/>
                    </a:ext>
                  </a:extLst>
                </a:hlinkClick>
              </a:rPr>
              <a:t>HOME</a:t>
            </a:r>
            <a:endParaRPr sz="1000" b="1">
              <a:solidFill>
                <a:schemeClr val="dk1"/>
              </a:solidFill>
              <a:latin typeface="Spectral"/>
              <a:ea typeface="Spectral"/>
              <a:cs typeface="Spectral"/>
              <a:sym typeface="Spectral"/>
            </a:endParaRPr>
          </a:p>
        </p:txBody>
      </p:sp>
      <p:sp>
        <p:nvSpPr>
          <p:cNvPr id="802" name="Google Shape;802;p52"/>
          <p:cNvSpPr txBox="1"/>
          <p:nvPr/>
        </p:nvSpPr>
        <p:spPr>
          <a:xfrm>
            <a:off x="3041860"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rId5" action="ppaction://hlinksldjump">
                  <a:extLst>
                    <a:ext uri="{A12FA001-AC4F-418D-AE19-62706E023703}">
                      <ahyp:hlinkClr xmlns:ahyp="http://schemas.microsoft.com/office/drawing/2018/hyperlinkcolor" val="tx"/>
                    </a:ext>
                  </a:extLst>
                </a:hlinkClick>
              </a:rPr>
              <a:t>ABOUT</a:t>
            </a:r>
            <a:endParaRPr sz="900">
              <a:solidFill>
                <a:schemeClr val="dk1"/>
              </a:solidFill>
              <a:latin typeface="Spectral"/>
              <a:ea typeface="Spectral"/>
              <a:cs typeface="Spectral"/>
              <a:sym typeface="Spectral"/>
            </a:endParaRPr>
          </a:p>
        </p:txBody>
      </p:sp>
      <p:sp>
        <p:nvSpPr>
          <p:cNvPr id="803" name="Google Shape;803;p52"/>
          <p:cNvSpPr txBox="1"/>
          <p:nvPr/>
        </p:nvSpPr>
        <p:spPr>
          <a:xfrm>
            <a:off x="67042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BUDGET</a:t>
            </a:r>
            <a:endParaRPr sz="900">
              <a:solidFill>
                <a:schemeClr val="dk1"/>
              </a:solidFill>
              <a:latin typeface="Spectral"/>
              <a:ea typeface="Spectral"/>
              <a:cs typeface="Spectral"/>
              <a:sym typeface="Spectral"/>
            </a:endParaRPr>
          </a:p>
        </p:txBody>
      </p:sp>
      <p:sp>
        <p:nvSpPr>
          <p:cNvPr id="804" name="Google Shape;804;p52"/>
          <p:cNvSpPr txBox="1"/>
          <p:nvPr/>
        </p:nvSpPr>
        <p:spPr>
          <a:xfrm>
            <a:off x="7619865" y="185850"/>
            <a:ext cx="809700" cy="157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900">
                <a:solidFill>
                  <a:schemeClr val="dk1"/>
                </a:solidFill>
                <a:uFill>
                  <a:noFill/>
                </a:uFill>
                <a:latin typeface="Spectral"/>
                <a:ea typeface="Spectral"/>
                <a:cs typeface="Spectral"/>
                <a:sym typeface="Spectral"/>
                <a:hlinkClick r:id="" action="ppaction://noaction">
                  <a:extLst>
                    <a:ext uri="{A12FA001-AC4F-418D-AE19-62706E023703}">
                      <ahyp:hlinkClr xmlns:ahyp="http://schemas.microsoft.com/office/drawing/2018/hyperlinkcolor" val="tx"/>
                    </a:ext>
                  </a:extLst>
                </a:hlinkClick>
              </a:rPr>
              <a:t>KPI</a:t>
            </a:r>
            <a:endParaRPr sz="900">
              <a:solidFill>
                <a:schemeClr val="dk1"/>
              </a:solidFill>
              <a:latin typeface="Spectral"/>
              <a:ea typeface="Spectral"/>
              <a:cs typeface="Spectral"/>
              <a:sym typeface="Spectral"/>
            </a:endParaRPr>
          </a:p>
        </p:txBody>
      </p:sp>
      <p:grpSp>
        <p:nvGrpSpPr>
          <p:cNvPr id="805" name="Google Shape;805;p52"/>
          <p:cNvGrpSpPr/>
          <p:nvPr/>
        </p:nvGrpSpPr>
        <p:grpSpPr>
          <a:xfrm>
            <a:off x="8535475" y="196100"/>
            <a:ext cx="284400" cy="137300"/>
            <a:chOff x="8535475" y="232250"/>
            <a:chExt cx="284400" cy="137300"/>
          </a:xfrm>
        </p:grpSpPr>
        <p:sp>
          <p:nvSpPr>
            <p:cNvPr id="806" name="Google Shape;806;p52"/>
            <p:cNvSpPr/>
            <p:nvPr/>
          </p:nvSpPr>
          <p:spPr>
            <a:xfrm>
              <a:off x="8535475" y="2322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2"/>
            <p:cNvSpPr/>
            <p:nvPr/>
          </p:nvSpPr>
          <p:spPr>
            <a:xfrm>
              <a:off x="8535475" y="2860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2"/>
            <p:cNvSpPr/>
            <p:nvPr/>
          </p:nvSpPr>
          <p:spPr>
            <a:xfrm>
              <a:off x="8535475" y="339850"/>
              <a:ext cx="284400" cy="29700"/>
            </a:xfrm>
            <a:prstGeom prst="roundRect">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52"/>
          <p:cNvSpPr/>
          <p:nvPr/>
        </p:nvSpPr>
        <p:spPr>
          <a:xfrm rot="-5400000" flipH="1">
            <a:off x="1371150" y="1531788"/>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2"/>
          <p:cNvSpPr/>
          <p:nvPr/>
        </p:nvSpPr>
        <p:spPr>
          <a:xfrm rot="5400000" flipH="1">
            <a:off x="6477775" y="1604612"/>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2"/>
          <p:cNvSpPr txBox="1">
            <a:spLocks noGrp="1"/>
          </p:cNvSpPr>
          <p:nvPr>
            <p:ph type="title"/>
          </p:nvPr>
        </p:nvSpPr>
        <p:spPr>
          <a:xfrm>
            <a:off x="720000" y="7928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Giới thiệu tập dữ liệu</a:t>
            </a:r>
            <a:endParaRPr/>
          </a:p>
        </p:txBody>
      </p:sp>
      <p:sp>
        <p:nvSpPr>
          <p:cNvPr id="13" name="Subtitle 12">
            <a:extLst>
              <a:ext uri="{FF2B5EF4-FFF2-40B4-BE49-F238E27FC236}">
                <a16:creationId xmlns:a16="http://schemas.microsoft.com/office/drawing/2014/main" id="{A331EF62-EDC2-B059-8950-CA7F9C9DB1F9}"/>
              </a:ext>
            </a:extLst>
          </p:cNvPr>
          <p:cNvSpPr>
            <a:spLocks noGrp="1"/>
          </p:cNvSpPr>
          <p:nvPr>
            <p:ph type="subTitle" idx="4"/>
          </p:nvPr>
        </p:nvSpPr>
        <p:spPr>
          <a:xfrm>
            <a:off x="456436" y="676316"/>
            <a:ext cx="7207680" cy="468175"/>
          </a:xfrm>
        </p:spPr>
        <p:txBody>
          <a:bodyPr/>
          <a:lstStyle/>
          <a:p>
            <a:pPr algn="l"/>
            <a:r>
              <a:rPr lang="vi-VN" sz="2200" b="1"/>
              <a:t>    Brazilian E-Commerce Public Dataset by Olist</a:t>
            </a:r>
          </a:p>
        </p:txBody>
      </p:sp>
      <p:graphicFrame>
        <p:nvGraphicFramePr>
          <p:cNvPr id="31" name="Table 415">
            <a:extLst>
              <a:ext uri="{FF2B5EF4-FFF2-40B4-BE49-F238E27FC236}">
                <a16:creationId xmlns:a16="http://schemas.microsoft.com/office/drawing/2014/main" id="{90C8C19C-6D6A-8597-82AC-1D79CBE14452}"/>
              </a:ext>
            </a:extLst>
          </p:cNvPr>
          <p:cNvGraphicFramePr>
            <a:graphicFrameLocks noGrp="1"/>
          </p:cNvGraphicFramePr>
          <p:nvPr>
            <p:extLst>
              <p:ext uri="{D42A27DB-BD31-4B8C-83A1-F6EECF244321}">
                <p14:modId xmlns:p14="http://schemas.microsoft.com/office/powerpoint/2010/main" val="1866500371"/>
              </p:ext>
            </p:extLst>
          </p:nvPr>
        </p:nvGraphicFramePr>
        <p:xfrm>
          <a:off x="224058" y="1044583"/>
          <a:ext cx="8820550" cy="4028440"/>
        </p:xfrm>
        <a:graphic>
          <a:graphicData uri="http://schemas.openxmlformats.org/drawingml/2006/table">
            <a:tbl>
              <a:tblPr firstRow="1" bandRow="1">
                <a:tableStyleId>{6058CAE5-57D3-451E-8415-BF6B0692E8D0}</a:tableStyleId>
              </a:tblPr>
              <a:tblGrid>
                <a:gridCol w="2191150">
                  <a:extLst>
                    <a:ext uri="{9D8B030D-6E8A-4147-A177-3AD203B41FA5}">
                      <a16:colId xmlns:a16="http://schemas.microsoft.com/office/drawing/2014/main" val="701549374"/>
                    </a:ext>
                  </a:extLst>
                </a:gridCol>
                <a:gridCol w="6629400">
                  <a:extLst>
                    <a:ext uri="{9D8B030D-6E8A-4147-A177-3AD203B41FA5}">
                      <a16:colId xmlns:a16="http://schemas.microsoft.com/office/drawing/2014/main" val="2570670215"/>
                    </a:ext>
                  </a:extLst>
                </a:gridCol>
              </a:tblGrid>
              <a:tr h="370840">
                <a:tc>
                  <a:txBody>
                    <a:bodyPr/>
                    <a:lstStyle/>
                    <a:p>
                      <a:pPr lvl="0">
                        <a:buNone/>
                      </a:pPr>
                      <a:r>
                        <a:rPr lang="vi-VN" sz="1200" b="0" i="0" u="none" strike="noStrike" noProof="0">
                          <a:latin typeface="Arial"/>
                        </a:rPr>
                        <a:t>olist_customers_dataset.csv</a:t>
                      </a:r>
                      <a:endParaRPr lang="en-US" sz="1200"/>
                    </a:p>
                  </a:txBody>
                  <a:tcPr>
                    <a:solidFill>
                      <a:schemeClr val="bg1"/>
                    </a:solidFill>
                  </a:tcPr>
                </a:tc>
                <a:tc>
                  <a:txBody>
                    <a:bodyPr/>
                    <a:lstStyle/>
                    <a:p>
                      <a:r>
                        <a:rPr lang="vi-VN" sz="1200" b="0" i="0">
                          <a:solidFill>
                            <a:srgbClr val="000000"/>
                          </a:solidFill>
                          <a:effectLst/>
                          <a:latin typeface="Consolas"/>
                        </a:rPr>
                        <a:t>'</a:t>
                      </a:r>
                      <a:r>
                        <a:rPr lang="vi-VN" sz="1200" b="0" i="0" err="1">
                          <a:solidFill>
                            <a:srgbClr val="000000"/>
                          </a:solidFill>
                          <a:effectLst/>
                          <a:latin typeface="Consolas"/>
                        </a:rPr>
                        <a:t>customer_id</a:t>
                      </a:r>
                      <a:r>
                        <a:rPr lang="vi-VN" sz="1200" b="0" i="0">
                          <a:solidFill>
                            <a:srgbClr val="000000"/>
                          </a:solidFill>
                          <a:effectLst/>
                          <a:latin typeface="Consolas"/>
                        </a:rPr>
                        <a:t>', '</a:t>
                      </a:r>
                      <a:r>
                        <a:rPr lang="vi-VN" sz="1200" b="0" i="0" err="1">
                          <a:solidFill>
                            <a:srgbClr val="000000"/>
                          </a:solidFill>
                          <a:effectLst/>
                          <a:latin typeface="Consolas"/>
                        </a:rPr>
                        <a:t>customer_unique_id</a:t>
                      </a:r>
                      <a:r>
                        <a:rPr lang="vi-VN" sz="1200" b="0" i="0">
                          <a:solidFill>
                            <a:srgbClr val="000000"/>
                          </a:solidFill>
                          <a:effectLst/>
                          <a:latin typeface="Consolas"/>
                        </a:rPr>
                        <a:t>', '</a:t>
                      </a:r>
                      <a:r>
                        <a:rPr lang="vi-VN" sz="1200" b="0" i="0" err="1">
                          <a:solidFill>
                            <a:srgbClr val="000000"/>
                          </a:solidFill>
                          <a:effectLst/>
                          <a:latin typeface="Consolas"/>
                        </a:rPr>
                        <a:t>customer_zip_code_prefix</a:t>
                      </a:r>
                      <a:r>
                        <a:rPr lang="vi-VN" sz="1200" b="0" i="0">
                          <a:solidFill>
                            <a:srgbClr val="000000"/>
                          </a:solidFill>
                          <a:effectLst/>
                          <a:latin typeface="Consolas"/>
                        </a:rPr>
                        <a:t>', '</a:t>
                      </a:r>
                      <a:r>
                        <a:rPr lang="vi-VN" sz="1200" b="0" i="0" err="1">
                          <a:solidFill>
                            <a:srgbClr val="000000"/>
                          </a:solidFill>
                          <a:effectLst/>
                          <a:latin typeface="Consolas"/>
                        </a:rPr>
                        <a:t>customer_city</a:t>
                      </a:r>
                      <a:r>
                        <a:rPr lang="vi-VN" sz="1200" b="0" i="0">
                          <a:solidFill>
                            <a:srgbClr val="000000"/>
                          </a:solidFill>
                          <a:effectLst/>
                          <a:latin typeface="Consolas"/>
                        </a:rPr>
                        <a:t>’, '</a:t>
                      </a:r>
                      <a:r>
                        <a:rPr lang="vi-VN" sz="1200" b="0" i="0" err="1">
                          <a:solidFill>
                            <a:srgbClr val="000000"/>
                          </a:solidFill>
                          <a:effectLst/>
                          <a:latin typeface="Consolas"/>
                        </a:rPr>
                        <a:t>customer_state</a:t>
                      </a:r>
                      <a:r>
                        <a:rPr lang="vi-VN" sz="1200" b="0" i="0">
                          <a:solidFill>
                            <a:srgbClr val="000000"/>
                          </a:solidFill>
                          <a:effectLst/>
                          <a:latin typeface="Consolas"/>
                        </a:rPr>
                        <a:t>'</a:t>
                      </a:r>
                      <a:endParaRPr lang="vi-VN" sz="1200">
                        <a:latin typeface="Consolas"/>
                      </a:endParaRPr>
                    </a:p>
                  </a:txBody>
                  <a:tcPr/>
                </a:tc>
                <a:extLst>
                  <a:ext uri="{0D108BD9-81ED-4DB2-BD59-A6C34878D82A}">
                    <a16:rowId xmlns:a16="http://schemas.microsoft.com/office/drawing/2014/main" val="3899108053"/>
                  </a:ext>
                </a:extLst>
              </a:tr>
              <a:tr h="370840">
                <a:tc>
                  <a:txBody>
                    <a:bodyPr/>
                    <a:lstStyle/>
                    <a:p>
                      <a:pPr lvl="0">
                        <a:buNone/>
                      </a:pPr>
                      <a:r>
                        <a:rPr lang="vi-VN" sz="1200" b="0" i="0" u="none" strike="noStrike" noProof="0">
                          <a:latin typeface="Arial"/>
                        </a:rPr>
                        <a:t>olist_geolocation_dataset.csv</a:t>
                      </a:r>
                      <a:endParaRPr lang="en-US" sz="1200"/>
                    </a:p>
                  </a:txBody>
                  <a:tcPr>
                    <a:solidFill>
                      <a:schemeClr val="bg1"/>
                    </a:solidFill>
                  </a:tcPr>
                </a:tc>
                <a:tc>
                  <a:txBody>
                    <a:bodyPr/>
                    <a:lstStyle/>
                    <a:p>
                      <a:r>
                        <a:rPr lang="vi-VN" sz="1200">
                          <a:latin typeface="Consolas"/>
                        </a:rPr>
                        <a:t>'</a:t>
                      </a:r>
                      <a:r>
                        <a:rPr lang="vi-VN" sz="1200" err="1">
                          <a:latin typeface="Consolas"/>
                        </a:rPr>
                        <a:t>geolocation_zip_code_prefix</a:t>
                      </a:r>
                      <a:r>
                        <a:rPr lang="vi-VN" sz="1200">
                          <a:latin typeface="Consolas"/>
                        </a:rPr>
                        <a:t>', '</a:t>
                      </a:r>
                      <a:r>
                        <a:rPr lang="vi-VN" sz="1200" err="1">
                          <a:latin typeface="Consolas"/>
                        </a:rPr>
                        <a:t>geolocation_lat</a:t>
                      </a:r>
                      <a:r>
                        <a:rPr lang="vi-VN" sz="1200">
                          <a:latin typeface="Consolas"/>
                        </a:rPr>
                        <a:t>', '</a:t>
                      </a:r>
                      <a:r>
                        <a:rPr lang="vi-VN" sz="1200" err="1">
                          <a:latin typeface="Consolas"/>
                        </a:rPr>
                        <a:t>geolocation_lng</a:t>
                      </a:r>
                      <a:r>
                        <a:rPr lang="vi-VN" sz="1200">
                          <a:latin typeface="Consolas"/>
                        </a:rPr>
                        <a:t>', '</a:t>
                      </a:r>
                      <a:r>
                        <a:rPr lang="vi-VN" sz="1200" err="1">
                          <a:latin typeface="Consolas"/>
                        </a:rPr>
                        <a:t>geolocation_city</a:t>
                      </a:r>
                      <a:r>
                        <a:rPr lang="vi-VN" sz="1200">
                          <a:latin typeface="Consolas"/>
                        </a:rPr>
                        <a:t>', '</a:t>
                      </a:r>
                      <a:r>
                        <a:rPr lang="vi-VN" sz="1200" err="1">
                          <a:latin typeface="Consolas"/>
                        </a:rPr>
                        <a:t>geolocation_state</a:t>
                      </a:r>
                      <a:r>
                        <a:rPr lang="vi-VN" sz="1200">
                          <a:latin typeface="Consolas"/>
                        </a:rPr>
                        <a:t>'</a:t>
                      </a:r>
                    </a:p>
                  </a:txBody>
                  <a:tcPr/>
                </a:tc>
                <a:extLst>
                  <a:ext uri="{0D108BD9-81ED-4DB2-BD59-A6C34878D82A}">
                    <a16:rowId xmlns:a16="http://schemas.microsoft.com/office/drawing/2014/main" val="4242677694"/>
                  </a:ext>
                </a:extLst>
              </a:tr>
              <a:tr h="370840">
                <a:tc>
                  <a:txBody>
                    <a:bodyPr/>
                    <a:lstStyle/>
                    <a:p>
                      <a:pPr lvl="0">
                        <a:buNone/>
                      </a:pPr>
                      <a:r>
                        <a:rPr lang="vi-VN" sz="1200" b="0" i="0" u="none" strike="noStrike" noProof="0">
                          <a:latin typeface="Arial"/>
                        </a:rPr>
                        <a:t>olist_order_items_dataset.csv</a:t>
                      </a:r>
                      <a:endParaRPr lang="en-US" sz="1200"/>
                    </a:p>
                  </a:txBody>
                  <a:tcPr>
                    <a:solidFill>
                      <a:schemeClr val="bg1"/>
                    </a:solidFill>
                  </a:tcPr>
                </a:tc>
                <a:tc>
                  <a:txBody>
                    <a:bodyPr/>
                    <a:lstStyle/>
                    <a:p>
                      <a:r>
                        <a:rPr lang="vi-VN" sz="1200" err="1">
                          <a:latin typeface="Consolas"/>
                        </a:rPr>
                        <a:t>order_id</a:t>
                      </a:r>
                      <a:r>
                        <a:rPr lang="vi-VN" sz="1200">
                          <a:latin typeface="Consolas"/>
                        </a:rPr>
                        <a:t>', '</a:t>
                      </a:r>
                      <a:r>
                        <a:rPr lang="vi-VN" sz="1200" err="1">
                          <a:latin typeface="Consolas"/>
                        </a:rPr>
                        <a:t>order_item_id</a:t>
                      </a:r>
                      <a:r>
                        <a:rPr lang="vi-VN" sz="1200">
                          <a:latin typeface="Consolas"/>
                        </a:rPr>
                        <a:t>', '</a:t>
                      </a:r>
                      <a:r>
                        <a:rPr lang="vi-VN" sz="1200" err="1">
                          <a:latin typeface="Consolas"/>
                        </a:rPr>
                        <a:t>product_id</a:t>
                      </a:r>
                      <a:r>
                        <a:rPr lang="vi-VN" sz="1200">
                          <a:latin typeface="Consolas"/>
                        </a:rPr>
                        <a:t>', '</a:t>
                      </a:r>
                      <a:r>
                        <a:rPr lang="vi-VN" sz="1200" err="1">
                          <a:latin typeface="Consolas"/>
                        </a:rPr>
                        <a:t>seller_id</a:t>
                      </a:r>
                      <a:r>
                        <a:rPr lang="vi-VN" sz="1200">
                          <a:latin typeface="Consolas"/>
                        </a:rPr>
                        <a:t>', '</a:t>
                      </a:r>
                      <a:r>
                        <a:rPr lang="vi-VN" sz="1200" err="1">
                          <a:latin typeface="Consolas"/>
                        </a:rPr>
                        <a:t>shipping_limit_date</a:t>
                      </a:r>
                      <a:r>
                        <a:rPr lang="vi-VN" sz="1200">
                          <a:latin typeface="Consolas"/>
                        </a:rPr>
                        <a:t>', '</a:t>
                      </a:r>
                      <a:r>
                        <a:rPr lang="vi-VN" sz="1200" err="1">
                          <a:latin typeface="Consolas"/>
                        </a:rPr>
                        <a:t>price</a:t>
                      </a:r>
                      <a:r>
                        <a:rPr lang="vi-VN" sz="1200">
                          <a:latin typeface="Consolas"/>
                        </a:rPr>
                        <a:t>', '</a:t>
                      </a:r>
                      <a:r>
                        <a:rPr lang="vi-VN" sz="1200" err="1">
                          <a:latin typeface="Consolas"/>
                        </a:rPr>
                        <a:t>freight_value</a:t>
                      </a:r>
                      <a:r>
                        <a:rPr lang="vi-VN" sz="1200">
                          <a:latin typeface="Consolas"/>
                        </a:rPr>
                        <a:t>'</a:t>
                      </a:r>
                    </a:p>
                  </a:txBody>
                  <a:tcPr/>
                </a:tc>
                <a:extLst>
                  <a:ext uri="{0D108BD9-81ED-4DB2-BD59-A6C34878D82A}">
                    <a16:rowId xmlns:a16="http://schemas.microsoft.com/office/drawing/2014/main" val="3528846030"/>
                  </a:ext>
                </a:extLst>
              </a:tr>
              <a:tr h="370840">
                <a:tc>
                  <a:txBody>
                    <a:bodyPr/>
                    <a:lstStyle/>
                    <a:p>
                      <a:pPr lvl="0">
                        <a:buNone/>
                      </a:pPr>
                      <a:r>
                        <a:rPr lang="vi-VN" sz="1200" b="0" i="0" u="none" strike="noStrike" noProof="0">
                          <a:latin typeface="Arial"/>
                        </a:rPr>
                        <a:t>olist_order_payments_dataset.csv</a:t>
                      </a:r>
                      <a:endParaRPr lang="en-US" sz="1200"/>
                    </a:p>
                  </a:txBody>
                  <a:tcPr>
                    <a:solidFill>
                      <a:schemeClr val="bg1"/>
                    </a:solidFill>
                  </a:tcPr>
                </a:tc>
                <a:tc>
                  <a:txBody>
                    <a:bodyPr/>
                    <a:lstStyle/>
                    <a:p>
                      <a:r>
                        <a:rPr lang="en-US" sz="1200">
                          <a:latin typeface="Consolas"/>
                        </a:rPr>
                        <a:t>'</a:t>
                      </a:r>
                      <a:r>
                        <a:rPr lang="en-US" sz="1200" err="1">
                          <a:latin typeface="Consolas"/>
                        </a:rPr>
                        <a:t>order_id</a:t>
                      </a:r>
                      <a:r>
                        <a:rPr lang="en-US" sz="1200">
                          <a:latin typeface="Consolas"/>
                        </a:rPr>
                        <a:t>', '</a:t>
                      </a:r>
                      <a:r>
                        <a:rPr lang="en-US" sz="1200" err="1">
                          <a:latin typeface="Consolas"/>
                        </a:rPr>
                        <a:t>payment_sequential</a:t>
                      </a:r>
                      <a:r>
                        <a:rPr lang="en-US" sz="1200">
                          <a:latin typeface="Consolas"/>
                        </a:rPr>
                        <a:t>', '</a:t>
                      </a:r>
                      <a:r>
                        <a:rPr lang="en-US" sz="1200" err="1">
                          <a:latin typeface="Consolas"/>
                        </a:rPr>
                        <a:t>payment_type</a:t>
                      </a:r>
                      <a:r>
                        <a:rPr lang="en-US" sz="1200">
                          <a:latin typeface="Consolas"/>
                        </a:rPr>
                        <a:t>', '</a:t>
                      </a:r>
                      <a:r>
                        <a:rPr lang="en-US" sz="1200" err="1">
                          <a:latin typeface="Consolas"/>
                        </a:rPr>
                        <a:t>payment_installments</a:t>
                      </a:r>
                      <a:r>
                        <a:rPr lang="en-US" sz="1200">
                          <a:latin typeface="Consolas"/>
                        </a:rPr>
                        <a:t>', '</a:t>
                      </a:r>
                      <a:r>
                        <a:rPr lang="en-US" sz="1200" err="1">
                          <a:latin typeface="Consolas"/>
                        </a:rPr>
                        <a:t>payment_value</a:t>
                      </a:r>
                      <a:r>
                        <a:rPr lang="en-US" sz="1200">
                          <a:latin typeface="Consolas"/>
                        </a:rPr>
                        <a:t>'</a:t>
                      </a:r>
                      <a:endParaRPr lang="vi-VN" sz="1200">
                        <a:latin typeface="Consolas"/>
                      </a:endParaRPr>
                    </a:p>
                  </a:txBody>
                  <a:tcPr/>
                </a:tc>
                <a:extLst>
                  <a:ext uri="{0D108BD9-81ED-4DB2-BD59-A6C34878D82A}">
                    <a16:rowId xmlns:a16="http://schemas.microsoft.com/office/drawing/2014/main" val="1615518806"/>
                  </a:ext>
                </a:extLst>
              </a:tr>
              <a:tr h="370840">
                <a:tc>
                  <a:txBody>
                    <a:bodyPr/>
                    <a:lstStyle/>
                    <a:p>
                      <a:pPr lvl="0">
                        <a:buNone/>
                      </a:pPr>
                      <a:r>
                        <a:rPr lang="vi-VN" sz="1200" b="0" i="0" u="none" strike="noStrike" noProof="0">
                          <a:latin typeface="Arial"/>
                        </a:rPr>
                        <a:t>olist_order_reviews_dataset.csv</a:t>
                      </a:r>
                      <a:endParaRPr lang="en-US"/>
                    </a:p>
                  </a:txBody>
                  <a:tcPr>
                    <a:solidFill>
                      <a:schemeClr val="bg1"/>
                    </a:solidFill>
                  </a:tcPr>
                </a:tc>
                <a:tc>
                  <a:txBody>
                    <a:bodyPr/>
                    <a:lstStyle/>
                    <a:p>
                      <a:r>
                        <a:rPr lang="en-US" sz="1200">
                          <a:latin typeface="Consolas"/>
                        </a:rPr>
                        <a:t>'</a:t>
                      </a:r>
                      <a:r>
                        <a:rPr lang="en-US" sz="1200" err="1">
                          <a:latin typeface="Consolas"/>
                        </a:rPr>
                        <a:t>review_id</a:t>
                      </a:r>
                      <a:r>
                        <a:rPr lang="en-US" sz="1200">
                          <a:latin typeface="Consolas"/>
                        </a:rPr>
                        <a:t>', '</a:t>
                      </a:r>
                      <a:r>
                        <a:rPr lang="en-US" sz="1200" err="1">
                          <a:latin typeface="Consolas"/>
                        </a:rPr>
                        <a:t>order_id</a:t>
                      </a:r>
                      <a:r>
                        <a:rPr lang="en-US" sz="1200">
                          <a:latin typeface="Consolas"/>
                        </a:rPr>
                        <a:t>', '</a:t>
                      </a:r>
                      <a:r>
                        <a:rPr lang="en-US" sz="1200" err="1">
                          <a:latin typeface="Consolas"/>
                        </a:rPr>
                        <a:t>review_score</a:t>
                      </a:r>
                      <a:r>
                        <a:rPr lang="en-US" sz="1200">
                          <a:latin typeface="Consolas"/>
                        </a:rPr>
                        <a:t>', '</a:t>
                      </a:r>
                      <a:r>
                        <a:rPr lang="en-US" sz="1200" err="1">
                          <a:latin typeface="Consolas"/>
                        </a:rPr>
                        <a:t>review_comment_title</a:t>
                      </a:r>
                      <a:r>
                        <a:rPr lang="en-US" sz="1200">
                          <a:latin typeface="Consolas"/>
                        </a:rPr>
                        <a:t>', '</a:t>
                      </a:r>
                      <a:r>
                        <a:rPr lang="en-US" sz="1200" err="1">
                          <a:latin typeface="Consolas"/>
                        </a:rPr>
                        <a:t>review_comment_message</a:t>
                      </a:r>
                      <a:r>
                        <a:rPr lang="en-US" sz="1200">
                          <a:latin typeface="Consolas"/>
                        </a:rPr>
                        <a:t>', '</a:t>
                      </a:r>
                      <a:r>
                        <a:rPr lang="en-US" sz="1200" err="1">
                          <a:latin typeface="Consolas"/>
                        </a:rPr>
                        <a:t>review_creation_date</a:t>
                      </a:r>
                      <a:r>
                        <a:rPr lang="en-US" sz="1200">
                          <a:latin typeface="Consolas"/>
                        </a:rPr>
                        <a:t>', '</a:t>
                      </a:r>
                      <a:r>
                        <a:rPr lang="en-US" sz="1200" err="1">
                          <a:latin typeface="Consolas"/>
                        </a:rPr>
                        <a:t>review_answer_timestamp</a:t>
                      </a:r>
                      <a:r>
                        <a:rPr lang="en-US" sz="1200">
                          <a:latin typeface="Consolas"/>
                        </a:rPr>
                        <a:t>'</a:t>
                      </a:r>
                      <a:endParaRPr lang="vi-VN" sz="1200">
                        <a:latin typeface="Consolas"/>
                      </a:endParaRPr>
                    </a:p>
                  </a:txBody>
                  <a:tcPr/>
                </a:tc>
                <a:extLst>
                  <a:ext uri="{0D108BD9-81ED-4DB2-BD59-A6C34878D82A}">
                    <a16:rowId xmlns:a16="http://schemas.microsoft.com/office/drawing/2014/main" val="2396537511"/>
                  </a:ext>
                </a:extLst>
              </a:tr>
              <a:tr h="370840">
                <a:tc>
                  <a:txBody>
                    <a:bodyPr/>
                    <a:lstStyle/>
                    <a:p>
                      <a:pPr lvl="0">
                        <a:buNone/>
                      </a:pPr>
                      <a:r>
                        <a:rPr lang="vi-VN" sz="1200" b="0" i="0" u="none" strike="noStrike" noProof="0">
                          <a:latin typeface="Arial"/>
                        </a:rPr>
                        <a:t>olist_orders_dataset.csv</a:t>
                      </a:r>
                      <a:endParaRPr lang="en-US"/>
                    </a:p>
                  </a:txBody>
                  <a:tcPr>
                    <a:solidFill>
                      <a:schemeClr val="bg1"/>
                    </a:solidFill>
                  </a:tcPr>
                </a:tc>
                <a:tc>
                  <a:txBody>
                    <a:bodyPr/>
                    <a:lstStyle/>
                    <a:p>
                      <a:r>
                        <a:rPr lang="en-US" sz="1200">
                          <a:latin typeface="Consolas"/>
                        </a:rPr>
                        <a:t>'</a:t>
                      </a:r>
                      <a:r>
                        <a:rPr lang="en-US" sz="1200" err="1">
                          <a:latin typeface="Consolas"/>
                        </a:rPr>
                        <a:t>order_id</a:t>
                      </a:r>
                      <a:r>
                        <a:rPr lang="en-US" sz="1200">
                          <a:latin typeface="Consolas"/>
                        </a:rPr>
                        <a:t>', '</a:t>
                      </a:r>
                      <a:r>
                        <a:rPr lang="en-US" sz="1200" err="1">
                          <a:latin typeface="Consolas"/>
                        </a:rPr>
                        <a:t>customer_id</a:t>
                      </a:r>
                      <a:r>
                        <a:rPr lang="en-US" sz="1200">
                          <a:latin typeface="Consolas"/>
                        </a:rPr>
                        <a:t>', '</a:t>
                      </a:r>
                      <a:r>
                        <a:rPr lang="en-US" sz="1200" err="1">
                          <a:latin typeface="Consolas"/>
                        </a:rPr>
                        <a:t>order_status</a:t>
                      </a:r>
                      <a:r>
                        <a:rPr lang="en-US" sz="1200">
                          <a:latin typeface="Consolas"/>
                        </a:rPr>
                        <a:t>', '</a:t>
                      </a:r>
                      <a:r>
                        <a:rPr lang="en-US" sz="1200" err="1">
                          <a:latin typeface="Consolas"/>
                        </a:rPr>
                        <a:t>order_purchase_timestamp</a:t>
                      </a:r>
                      <a:r>
                        <a:rPr lang="en-US" sz="1200">
                          <a:latin typeface="Consolas"/>
                        </a:rPr>
                        <a:t>', '</a:t>
                      </a:r>
                      <a:r>
                        <a:rPr lang="en-US" sz="1200" err="1">
                          <a:latin typeface="Consolas"/>
                        </a:rPr>
                        <a:t>order_approved_at</a:t>
                      </a:r>
                      <a:r>
                        <a:rPr lang="en-US" sz="1200">
                          <a:latin typeface="Consolas"/>
                        </a:rPr>
                        <a:t>’,</a:t>
                      </a:r>
                      <a:r>
                        <a:rPr lang="vi-VN" sz="1200">
                          <a:latin typeface="Consolas"/>
                        </a:rPr>
                        <a:t>...</a:t>
                      </a:r>
                    </a:p>
                  </a:txBody>
                  <a:tcPr/>
                </a:tc>
                <a:extLst>
                  <a:ext uri="{0D108BD9-81ED-4DB2-BD59-A6C34878D82A}">
                    <a16:rowId xmlns:a16="http://schemas.microsoft.com/office/drawing/2014/main" val="4053404556"/>
                  </a:ext>
                </a:extLst>
              </a:tr>
              <a:tr h="370840">
                <a:tc>
                  <a:txBody>
                    <a:bodyPr/>
                    <a:lstStyle/>
                    <a:p>
                      <a:pPr lvl="0">
                        <a:buNone/>
                      </a:pPr>
                      <a:r>
                        <a:rPr lang="vi-VN" sz="1200" b="0" i="0" u="none" strike="noStrike" noProof="0">
                          <a:latin typeface="Arial"/>
                        </a:rPr>
                        <a:t>olist_products_dataset.csv</a:t>
                      </a:r>
                      <a:endParaRPr lang="en-US"/>
                    </a:p>
                  </a:txBody>
                  <a:tcPr>
                    <a:solidFill>
                      <a:schemeClr val="bg1"/>
                    </a:solidFill>
                  </a:tcPr>
                </a:tc>
                <a:tc>
                  <a:txBody>
                    <a:bodyPr/>
                    <a:lstStyle/>
                    <a:p>
                      <a:r>
                        <a:rPr lang="en-US" sz="1200">
                          <a:latin typeface="Consolas"/>
                        </a:rPr>
                        <a:t>'</a:t>
                      </a:r>
                      <a:r>
                        <a:rPr lang="en-US" sz="1200" err="1">
                          <a:latin typeface="Consolas"/>
                        </a:rPr>
                        <a:t>product_id</a:t>
                      </a:r>
                      <a:r>
                        <a:rPr lang="en-US" sz="1200">
                          <a:latin typeface="Consolas"/>
                        </a:rPr>
                        <a:t>', '</a:t>
                      </a:r>
                      <a:r>
                        <a:rPr lang="en-US" sz="1200" err="1">
                          <a:latin typeface="Consolas"/>
                        </a:rPr>
                        <a:t>product_category_name</a:t>
                      </a:r>
                      <a:r>
                        <a:rPr lang="en-US" sz="1200">
                          <a:latin typeface="Consolas"/>
                        </a:rPr>
                        <a:t>', '</a:t>
                      </a:r>
                      <a:r>
                        <a:rPr lang="en-US" sz="1200" err="1">
                          <a:latin typeface="Consolas"/>
                        </a:rPr>
                        <a:t>product_name_lenght</a:t>
                      </a:r>
                      <a:r>
                        <a:rPr lang="en-US" sz="1200">
                          <a:latin typeface="Consolas"/>
                        </a:rPr>
                        <a:t>', '</a:t>
                      </a:r>
                      <a:r>
                        <a:rPr lang="en-US" sz="1200" err="1">
                          <a:latin typeface="Consolas"/>
                        </a:rPr>
                        <a:t>product_description_lenght</a:t>
                      </a:r>
                      <a:r>
                        <a:rPr lang="en-US" sz="1200">
                          <a:latin typeface="Consolas"/>
                        </a:rPr>
                        <a:t>’,</a:t>
                      </a:r>
                      <a:r>
                        <a:rPr lang="vi-VN" sz="1200">
                          <a:latin typeface="Consolas"/>
                        </a:rPr>
                        <a:t> ...</a:t>
                      </a:r>
                    </a:p>
                  </a:txBody>
                  <a:tcPr/>
                </a:tc>
                <a:extLst>
                  <a:ext uri="{0D108BD9-81ED-4DB2-BD59-A6C34878D82A}">
                    <a16:rowId xmlns:a16="http://schemas.microsoft.com/office/drawing/2014/main" val="326306500"/>
                  </a:ext>
                </a:extLst>
              </a:tr>
              <a:tr h="370840">
                <a:tc>
                  <a:txBody>
                    <a:bodyPr/>
                    <a:lstStyle/>
                    <a:p>
                      <a:pPr lvl="0">
                        <a:buNone/>
                      </a:pPr>
                      <a:r>
                        <a:rPr lang="vi-VN" sz="1200" b="0" i="0" u="none" strike="noStrike" noProof="0">
                          <a:latin typeface="Arial"/>
                        </a:rPr>
                        <a:t>olist_sellers_dataset.csv</a:t>
                      </a:r>
                      <a:endParaRPr lang="en-US"/>
                    </a:p>
                  </a:txBody>
                  <a:tcPr>
                    <a:solidFill>
                      <a:schemeClr val="bg1"/>
                    </a:solidFill>
                  </a:tcPr>
                </a:tc>
                <a:tc>
                  <a:txBody>
                    <a:bodyPr/>
                    <a:lstStyle/>
                    <a:p>
                      <a:r>
                        <a:rPr lang="vi-VN" sz="1200">
                          <a:latin typeface="Consolas"/>
                        </a:rPr>
                        <a:t>'</a:t>
                      </a:r>
                      <a:r>
                        <a:rPr lang="vi-VN" sz="1200" err="1">
                          <a:latin typeface="Consolas"/>
                        </a:rPr>
                        <a:t>seller_id</a:t>
                      </a:r>
                      <a:r>
                        <a:rPr lang="vi-VN" sz="1200">
                          <a:latin typeface="Consolas"/>
                        </a:rPr>
                        <a:t>', '</a:t>
                      </a:r>
                      <a:r>
                        <a:rPr lang="vi-VN" sz="1200" err="1">
                          <a:latin typeface="Consolas"/>
                        </a:rPr>
                        <a:t>seller_zip_code_prefix</a:t>
                      </a:r>
                      <a:r>
                        <a:rPr lang="vi-VN" sz="1200">
                          <a:latin typeface="Consolas"/>
                        </a:rPr>
                        <a:t>', '</a:t>
                      </a:r>
                      <a:r>
                        <a:rPr lang="vi-VN" sz="1200" err="1">
                          <a:latin typeface="Consolas"/>
                        </a:rPr>
                        <a:t>seller_city</a:t>
                      </a:r>
                      <a:r>
                        <a:rPr lang="vi-VN" sz="1200">
                          <a:latin typeface="Consolas"/>
                        </a:rPr>
                        <a:t>', '</a:t>
                      </a:r>
                      <a:r>
                        <a:rPr lang="vi-VN" sz="1200" err="1">
                          <a:latin typeface="Consolas"/>
                        </a:rPr>
                        <a:t>seller_state</a:t>
                      </a:r>
                      <a:r>
                        <a:rPr lang="vi-VN" sz="1200">
                          <a:latin typeface="Consolas"/>
                        </a:rPr>
                        <a:t>'</a:t>
                      </a:r>
                    </a:p>
                  </a:txBody>
                  <a:tcPr/>
                </a:tc>
                <a:extLst>
                  <a:ext uri="{0D108BD9-81ED-4DB2-BD59-A6C34878D82A}">
                    <a16:rowId xmlns:a16="http://schemas.microsoft.com/office/drawing/2014/main" val="3964244277"/>
                  </a:ext>
                </a:extLst>
              </a:tr>
              <a:tr h="370840">
                <a:tc>
                  <a:txBody>
                    <a:bodyPr/>
                    <a:lstStyle/>
                    <a:p>
                      <a:pPr lvl="0">
                        <a:buNone/>
                      </a:pPr>
                      <a:r>
                        <a:rPr lang="vi-VN" sz="1200" b="0" i="0" u="none" strike="noStrike" noProof="0">
                          <a:latin typeface="Arial"/>
                        </a:rPr>
                        <a:t>product_category_name_translation.csv</a:t>
                      </a:r>
                      <a:endParaRPr lang="en-US"/>
                    </a:p>
                  </a:txBody>
                  <a:tcPr>
                    <a:solidFill>
                      <a:schemeClr val="bg1"/>
                    </a:solidFill>
                  </a:tcPr>
                </a:tc>
                <a:tc>
                  <a:txBody>
                    <a:bodyPr/>
                    <a:lstStyle/>
                    <a:p>
                      <a:r>
                        <a:rPr lang="en-US" sz="1200">
                          <a:latin typeface="Consolas"/>
                        </a:rPr>
                        <a:t>'</a:t>
                      </a:r>
                      <a:r>
                        <a:rPr lang="en-US" sz="1200" err="1">
                          <a:latin typeface="Consolas"/>
                        </a:rPr>
                        <a:t>product_category_name</a:t>
                      </a:r>
                      <a:r>
                        <a:rPr lang="en-US" sz="1200">
                          <a:latin typeface="Consolas"/>
                        </a:rPr>
                        <a:t>', '</a:t>
                      </a:r>
                      <a:r>
                        <a:rPr lang="en-US" sz="1200" err="1">
                          <a:latin typeface="Consolas"/>
                        </a:rPr>
                        <a:t>product_category_name_english</a:t>
                      </a:r>
                      <a:r>
                        <a:rPr lang="en-US" sz="1200">
                          <a:latin typeface="Consolas"/>
                        </a:rPr>
                        <a:t>'. </a:t>
                      </a:r>
                      <a:endParaRPr lang="vi-VN" sz="1200">
                        <a:latin typeface="Consolas"/>
                      </a:endParaRPr>
                    </a:p>
                  </a:txBody>
                  <a:tcPr/>
                </a:tc>
                <a:extLst>
                  <a:ext uri="{0D108BD9-81ED-4DB2-BD59-A6C34878D82A}">
                    <a16:rowId xmlns:a16="http://schemas.microsoft.com/office/drawing/2014/main" val="3624548467"/>
                  </a:ext>
                </a:extLst>
              </a:tr>
            </a:tbl>
          </a:graphicData>
        </a:graphic>
      </p:graphicFrame>
      <p:sp>
        <p:nvSpPr>
          <p:cNvPr id="464" name="Google Shape;795;p52">
            <a:extLst>
              <a:ext uri="{FF2B5EF4-FFF2-40B4-BE49-F238E27FC236}">
                <a16:creationId xmlns:a16="http://schemas.microsoft.com/office/drawing/2014/main" id="{41C7FF25-B25B-A511-817D-DA35A55DE2FF}"/>
              </a:ext>
            </a:extLst>
          </p:cNvPr>
          <p:cNvSpPr txBox="1">
            <a:spLocks noGrp="1"/>
          </p:cNvSpPr>
          <p:nvPr/>
        </p:nvSpPr>
        <p:spPr>
          <a:xfrm>
            <a:off x="1937412" y="163128"/>
            <a:ext cx="613303" cy="563344"/>
          </a:xfrm>
          <a:prstGeom prst="rect">
            <a:avLst/>
          </a:prstGeom>
          <a:solidFill>
            <a:schemeClr val="dk1"/>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6000"/>
              <a:buFont typeface="Cormorant Garamond SemiBold"/>
              <a:buNone/>
              <a:defRPr sz="6000" b="0" i="0" u="none" strike="noStrike" cap="none">
                <a:solidFill>
                  <a:schemeClr val="lt2"/>
                </a:solidFill>
                <a:latin typeface="Cormorant Garamond SemiBold"/>
                <a:ea typeface="Cormorant Garamond SemiBold"/>
                <a:cs typeface="Cormorant Garamond SemiBold"/>
                <a:sym typeface="Cormorant Garamond SemiBold"/>
              </a:defRPr>
            </a:lvl1pPr>
            <a:lvl2pPr marR="0" lvl="1"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2pPr>
            <a:lvl3pPr marR="0" lvl="2"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3pPr>
            <a:lvl4pPr marR="0" lvl="3"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4pPr>
            <a:lvl5pPr marR="0" lvl="4"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5pPr>
            <a:lvl6pPr marR="0" lvl="5"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6pPr>
            <a:lvl7pPr marR="0" lvl="6"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7pPr>
            <a:lvl8pPr marR="0" lvl="7"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8pPr>
            <a:lvl9pPr marR="0" lvl="8" algn="ctr" rtl="0">
              <a:lnSpc>
                <a:spcPct val="100000"/>
              </a:lnSpc>
              <a:spcBef>
                <a:spcPts val="0"/>
              </a:spcBef>
              <a:spcAft>
                <a:spcPts val="0"/>
              </a:spcAft>
              <a:buClr>
                <a:schemeClr val="lt1"/>
              </a:buClr>
              <a:buSzPts val="6000"/>
              <a:buFont typeface="Bebas Neue"/>
              <a:buNone/>
              <a:defRPr sz="6000" b="0" i="0" u="none" strike="noStrike" cap="none">
                <a:solidFill>
                  <a:schemeClr val="lt1"/>
                </a:solidFill>
                <a:latin typeface="Bebas Neue"/>
                <a:ea typeface="Bebas Neue"/>
                <a:cs typeface="Bebas Neue"/>
                <a:sym typeface="Bebas Neue"/>
              </a:defRPr>
            </a:lvl9pPr>
          </a:lstStyle>
          <a:p>
            <a:pPr marL="0" lvl="0" indent="0" algn="ctr" rtl="0">
              <a:spcBef>
                <a:spcPts val="0"/>
              </a:spcBef>
              <a:spcAft>
                <a:spcPts val="0"/>
              </a:spcAft>
              <a:buNone/>
            </a:pPr>
            <a:r>
              <a:rPr lang="vi-VN" sz="3600"/>
              <a:t>3.1</a:t>
            </a:r>
            <a:endParaRPr sz="3600"/>
          </a:p>
        </p:txBody>
      </p:sp>
      <p:pic>
        <p:nvPicPr>
          <p:cNvPr id="2" name="Picture 2" descr="Icon&#10;&#10;Description automatically generated">
            <a:extLst>
              <a:ext uri="{FF2B5EF4-FFF2-40B4-BE49-F238E27FC236}">
                <a16:creationId xmlns:a16="http://schemas.microsoft.com/office/drawing/2014/main" id="{BCC3C481-FFC1-EA06-273B-29C1C79980AF}"/>
              </a:ext>
            </a:extLst>
          </p:cNvPr>
          <p:cNvPicPr>
            <a:picLocks noChangeAspect="1"/>
          </p:cNvPicPr>
          <p:nvPr/>
        </p:nvPicPr>
        <p:blipFill>
          <a:blip r:embed="rId3"/>
          <a:stretch>
            <a:fillRect/>
          </a:stretch>
        </p:blipFill>
        <p:spPr>
          <a:xfrm>
            <a:off x="6248401" y="678345"/>
            <a:ext cx="366091" cy="374374"/>
          </a:xfrm>
          <a:prstGeom prst="rect">
            <a:avLst/>
          </a:prstGeom>
        </p:spPr>
      </p:pic>
      <p:sp>
        <p:nvSpPr>
          <p:cNvPr id="3" name="Google Shape;809;p52">
            <a:extLst>
              <a:ext uri="{FF2B5EF4-FFF2-40B4-BE49-F238E27FC236}">
                <a16:creationId xmlns:a16="http://schemas.microsoft.com/office/drawing/2014/main" id="{F63EA85F-96C5-A1ED-426D-27B80EFCCD06}"/>
              </a:ext>
            </a:extLst>
          </p:cNvPr>
          <p:cNvSpPr/>
          <p:nvPr/>
        </p:nvSpPr>
        <p:spPr>
          <a:xfrm rot="16200000" flipH="1">
            <a:off x="-2025193" y="2571750"/>
            <a:ext cx="1479600" cy="1479600"/>
          </a:xfrm>
          <a:prstGeom prst="pie">
            <a:avLst>
              <a:gd name="adj1" fmla="val 5421019"/>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0;p52">
            <a:extLst>
              <a:ext uri="{FF2B5EF4-FFF2-40B4-BE49-F238E27FC236}">
                <a16:creationId xmlns:a16="http://schemas.microsoft.com/office/drawing/2014/main" id="{15AEFAE5-91DA-A429-C6BA-53857570EB0A}"/>
              </a:ext>
            </a:extLst>
          </p:cNvPr>
          <p:cNvSpPr/>
          <p:nvPr/>
        </p:nvSpPr>
        <p:spPr>
          <a:xfrm rot="5400000" flipH="1">
            <a:off x="9373651" y="-315100"/>
            <a:ext cx="1519800" cy="1519800"/>
          </a:xfrm>
          <a:prstGeom prst="pie">
            <a:avLst>
              <a:gd name="adj1" fmla="val 5421019"/>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ebsite Promotion Social Media Strategy by Slidesgo">
  <a:themeElements>
    <a:clrScheme name="Simple Light">
      <a:dk1>
        <a:srgbClr val="023535"/>
      </a:dk1>
      <a:lt1>
        <a:srgbClr val="F3F3F3"/>
      </a:lt1>
      <a:dk2>
        <a:srgbClr val="F3D0C9"/>
      </a:dk2>
      <a:lt2>
        <a:srgbClr val="F3E8E5"/>
      </a:lt2>
      <a:accent1>
        <a:srgbClr val="008F8C"/>
      </a:accent1>
      <a:accent2>
        <a:srgbClr val="23606E"/>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TotalTime>
  <Words>2220</Words>
  <Application>Microsoft Office PowerPoint</Application>
  <PresentationFormat>On-screen Show (16:9)</PresentationFormat>
  <Paragraphs>350</Paragraphs>
  <Slides>58</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Spectral</vt:lpstr>
      <vt:lpstr>Nunito Light</vt:lpstr>
      <vt:lpstr>Arial</vt:lpstr>
      <vt:lpstr>Consolas</vt:lpstr>
      <vt:lpstr>Cormorant Garamond SemiBold</vt:lpstr>
      <vt:lpstr>Bebas Neue</vt:lpstr>
      <vt:lpstr>Cormorant Garamond Medium</vt:lpstr>
      <vt:lpstr>Website Promotion Social Media Strategy by Slidesgo</vt:lpstr>
      <vt:lpstr>Phân tích một trang thương mại điện tử</vt:lpstr>
      <vt:lpstr>Table of contents</vt:lpstr>
      <vt:lpstr>Tổng quan đề tài</vt:lpstr>
      <vt:lpstr>Ý nghĩa</vt:lpstr>
      <vt:lpstr>Mục tiêu</vt:lpstr>
      <vt:lpstr>Cơ sở lý thuyết</vt:lpstr>
      <vt:lpstr>Cơ sở lý thuyết</vt:lpstr>
      <vt:lpstr>Demo</vt:lpstr>
      <vt:lpstr>Giới thiệu tập dữ liệu</vt:lpstr>
      <vt:lpstr>PowerPoint Presentation</vt:lpstr>
      <vt:lpstr>Các bước thực hiện</vt:lpstr>
      <vt:lpstr>2. Đọc và xử lý dữ liệu</vt:lpstr>
      <vt:lpstr>Loại bỏ các giá trị thiếu </vt:lpstr>
      <vt:lpstr>Chuyển đổi định dạng ngày để chuẩn bị cho phân tích</vt:lpstr>
      <vt:lpstr>3. Khám phá dữ liệu</vt:lpstr>
      <vt:lpstr>Trực quan hóa biểu đồ phân phối thời gian giao hàng thực tế</vt:lpstr>
      <vt:lpstr>Phân tích dữ liệu khám phá</vt:lpstr>
      <vt:lpstr>3.4.1. Phân tích số lượng khách hàng trong mỗi thành phố</vt:lpstr>
      <vt:lpstr>3.4.2. Tính tỷ lệ phần trăm số lượt khách hàng trong từng thành phố</vt:lpstr>
      <vt:lpstr>3.4.3. Tần suất mua hàng của từng khách hàng</vt:lpstr>
      <vt:lpstr>3.4.4. Phân tích số lượt truy cập hàng ngày trên trang web</vt:lpstr>
      <vt:lpstr>Trực quan hóa biểu đồ số lượt truy cập hàng ngày </vt:lpstr>
      <vt:lpstr>3.4.5. Phân tích số lượt truy cập hàng giờ trên trang web</vt:lpstr>
      <vt:lpstr>Trực quan hóa biểu đồ số lượt truy cập hàng giờ</vt:lpstr>
      <vt:lpstr>3.4.6. Tổng giá trị đơn hàng theo thời gian</vt:lpstr>
      <vt:lpstr>PowerPoint Presentation</vt:lpstr>
      <vt:lpstr>3.4.7. Phân tích đối tác  </vt:lpstr>
      <vt:lpstr>Trực quan hóa biểu đồ doanh thu của các đối tác đến từ khắp các bang</vt:lpstr>
      <vt:lpstr>3.4.8. Phân tích sản phẩm</vt:lpstr>
      <vt:lpstr>Trực quan hóa biểu đồ doanh thu các sản phẩm</vt:lpstr>
      <vt:lpstr>3.4.9. Phân tích vùng</vt:lpstr>
      <vt:lpstr>PowerPoint Presentation</vt:lpstr>
      <vt:lpstr>3.4.10. Phân tích xu hướng bán hàng</vt:lpstr>
      <vt:lpstr>Trực quan hóa biểu đồ số lượng đơn hàng mỗi tháng</vt:lpstr>
      <vt:lpstr>3.4.11. Xác định các từ xuất hiện nhiều trong các tiêu đề và nội dung bình luận của khách hàng để đánh giá chất lượng sản phẩm và dịch vụ của Olist</vt:lpstr>
      <vt:lpstr>3.4.11. Xác định các từ xuất hiện nhiều trong các tiêu đề và nội dung bình luận của khách hàng để đánh giá chất lượng sản phẩm và dịch vụ của Olist</vt:lpstr>
      <vt:lpstr>Trực quan hóa dữ liệu</vt:lpstr>
      <vt:lpstr>3.4.12. Phân tích top sản phẩm theo mùa</vt:lpstr>
      <vt:lpstr>PowerPoint Presentation</vt:lpstr>
      <vt:lpstr>3.4.13. Phân tích phân khúc khách hàng  </vt:lpstr>
      <vt:lpstr>PowerPoint Presentation</vt:lpstr>
      <vt:lpstr>Kiểm định</vt:lpstr>
      <vt:lpstr>3.5.1. Kiểm định ANOVA</vt:lpstr>
      <vt:lpstr>PowerPoint Presentation</vt:lpstr>
      <vt:lpstr>Mô hình dự đoán</vt:lpstr>
      <vt:lpstr>3.6.1. Dự đoán tổng doanh thu dựa trên mô hình hồi quy tuyến tính</vt:lpstr>
      <vt:lpstr>3.6.1. Dự đoán tổng doanh thu dựa trên mô hình hồi quy tuyến tính</vt:lpstr>
      <vt:lpstr>3.6.1. Dự đoán tổng doanh thu dựa trên mô hình hồi quy tuyến tính</vt:lpstr>
      <vt:lpstr>3.6.1 Kiểm định Chi-squared</vt:lpstr>
      <vt:lpstr>3.6.2. Sử dụng mô hình ARIMA để dự đoán doanh số bán hàng trong những ngày tới</vt:lpstr>
      <vt:lpstr>PowerPoint Presentation</vt:lpstr>
      <vt:lpstr>PowerPoint Presentation</vt:lpstr>
      <vt:lpstr>PowerPoint Presentation</vt:lpstr>
      <vt:lpstr>PowerPoint Presentation</vt:lpstr>
      <vt:lpstr>Kết luận</vt:lpstr>
      <vt:lpstr>Về bộ dữ liệu</vt:lpstr>
      <vt:lpstr>Về đề tài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Promotion Social Media Strategy</dc:title>
  <cp:lastModifiedBy>Anyn Anyn</cp:lastModifiedBy>
  <cp:revision>351</cp:revision>
  <dcterms:modified xsi:type="dcterms:W3CDTF">2023-04-12T09:13:17Z</dcterms:modified>
</cp:coreProperties>
</file>